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66" r:id="rId5"/>
    <p:sldId id="265" r:id="rId6"/>
    <p:sldId id="262" r:id="rId7"/>
  </p:sldIdLst>
  <p:sldSz cx="6858000" cy="9144000" type="letter"/>
  <p:notesSz cx="7010400" cy="9296400"/>
  <p:defaultTextStyle>
    <a:defPPr>
      <a:defRPr lang="en-US"/>
    </a:defPPr>
    <a:lvl1pPr marL="0" algn="l" defTabSz="9142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114" algn="l" defTabSz="9142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227" algn="l" defTabSz="9142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342" algn="l" defTabSz="9142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456" algn="l" defTabSz="9142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569" algn="l" defTabSz="9142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683" algn="l" defTabSz="9142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199797" algn="l" defTabSz="9142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6911" algn="l" defTabSz="91422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McPhie" initials="DM" lastIdx="1" clrIdx="0">
    <p:extLst>
      <p:ext uri="{19B8F6BF-5375-455C-9EA6-DF929625EA0E}">
        <p15:presenceInfo xmlns:p15="http://schemas.microsoft.com/office/powerpoint/2012/main" userId="S::david_mcphie@yvr.ca::d1f422e1-abc7-40a2-bd30-79da663a65a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7EF"/>
    <a:srgbClr val="0093D0"/>
    <a:srgbClr val="00B1FF"/>
    <a:srgbClr val="00467F"/>
    <a:srgbClr val="B7EAFF"/>
    <a:srgbClr val="009D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66"/>
  </p:normalViewPr>
  <p:slideViewPr>
    <p:cSldViewPr>
      <p:cViewPr varScale="1">
        <p:scale>
          <a:sx n="71" d="100"/>
          <a:sy n="71" d="100"/>
        </p:scale>
        <p:origin x="2216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734" y="1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7A0F4B9C-342E-495D-81C8-1BEF83B936BA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8688" y="698500"/>
            <a:ext cx="26130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39" tIns="44070" rIns="88139" bIns="4407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45" y="4416099"/>
            <a:ext cx="5607711" cy="4182457"/>
          </a:xfrm>
          <a:prstGeom prst="rect">
            <a:avLst/>
          </a:prstGeom>
        </p:spPr>
        <p:txBody>
          <a:bodyPr vert="horz" lIns="88139" tIns="44070" rIns="88139" bIns="4407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D296D486-DFB8-4E1A-BE73-56EF7207CB1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9241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14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27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42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456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569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83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97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911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72893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28321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91304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88186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9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9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3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1651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32014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8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2" indent="0">
              <a:buNone/>
              <a:defRPr sz="2000" b="1"/>
            </a:lvl2pPr>
            <a:lvl3pPr marL="914385" indent="0">
              <a:buNone/>
              <a:defRPr sz="1800" b="1"/>
            </a:lvl3pPr>
            <a:lvl4pPr marL="1371577" indent="0">
              <a:buNone/>
              <a:defRPr sz="1600" b="1"/>
            </a:lvl4pPr>
            <a:lvl5pPr marL="1828770" indent="0">
              <a:buNone/>
              <a:defRPr sz="1600" b="1"/>
            </a:lvl5pPr>
            <a:lvl6pPr marL="2285962" indent="0">
              <a:buNone/>
              <a:defRPr sz="1600" b="1"/>
            </a:lvl6pPr>
            <a:lvl7pPr marL="2743154" indent="0">
              <a:buNone/>
              <a:defRPr sz="1600" b="1"/>
            </a:lvl7pPr>
            <a:lvl8pPr marL="3200346" indent="0">
              <a:buNone/>
              <a:defRPr sz="1600" b="1"/>
            </a:lvl8pPr>
            <a:lvl9pPr marL="365753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8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2" indent="0">
              <a:buNone/>
              <a:defRPr sz="2000" b="1"/>
            </a:lvl2pPr>
            <a:lvl3pPr marL="914385" indent="0">
              <a:buNone/>
              <a:defRPr sz="1800" b="1"/>
            </a:lvl3pPr>
            <a:lvl4pPr marL="1371577" indent="0">
              <a:buNone/>
              <a:defRPr sz="1600" b="1"/>
            </a:lvl4pPr>
            <a:lvl5pPr marL="1828770" indent="0">
              <a:buNone/>
              <a:defRPr sz="1600" b="1"/>
            </a:lvl5pPr>
            <a:lvl6pPr marL="2285962" indent="0">
              <a:buNone/>
              <a:defRPr sz="1600" b="1"/>
            </a:lvl6pPr>
            <a:lvl7pPr marL="2743154" indent="0">
              <a:buNone/>
              <a:defRPr sz="1600" b="1"/>
            </a:lvl7pPr>
            <a:lvl8pPr marL="3200346" indent="0">
              <a:buNone/>
              <a:defRPr sz="1600" b="1"/>
            </a:lvl8pPr>
            <a:lvl9pPr marL="365753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54991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70463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77317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8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68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68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192" indent="0">
              <a:buNone/>
              <a:defRPr sz="1200"/>
            </a:lvl2pPr>
            <a:lvl3pPr marL="914385" indent="0">
              <a:buNone/>
              <a:defRPr sz="1000"/>
            </a:lvl3pPr>
            <a:lvl4pPr marL="1371577" indent="0">
              <a:buNone/>
              <a:defRPr sz="900"/>
            </a:lvl4pPr>
            <a:lvl5pPr marL="1828770" indent="0">
              <a:buNone/>
              <a:defRPr sz="900"/>
            </a:lvl5pPr>
            <a:lvl6pPr marL="2285962" indent="0">
              <a:buNone/>
              <a:defRPr sz="900"/>
            </a:lvl6pPr>
            <a:lvl7pPr marL="2743154" indent="0">
              <a:buNone/>
              <a:defRPr sz="900"/>
            </a:lvl7pPr>
            <a:lvl8pPr marL="3200346" indent="0">
              <a:buNone/>
              <a:defRPr sz="900"/>
            </a:lvl8pPr>
            <a:lvl9pPr marL="365753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23097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192" indent="0">
              <a:buNone/>
              <a:defRPr sz="2800"/>
            </a:lvl2pPr>
            <a:lvl3pPr marL="914385" indent="0">
              <a:buNone/>
              <a:defRPr sz="2400"/>
            </a:lvl3pPr>
            <a:lvl4pPr marL="1371577" indent="0">
              <a:buNone/>
              <a:defRPr sz="2000"/>
            </a:lvl4pPr>
            <a:lvl5pPr marL="1828770" indent="0">
              <a:buNone/>
              <a:defRPr sz="2000"/>
            </a:lvl5pPr>
            <a:lvl6pPr marL="2285962" indent="0">
              <a:buNone/>
              <a:defRPr sz="2000"/>
            </a:lvl6pPr>
            <a:lvl7pPr marL="2743154" indent="0">
              <a:buNone/>
              <a:defRPr sz="2000"/>
            </a:lvl7pPr>
            <a:lvl8pPr marL="3200346" indent="0">
              <a:buNone/>
              <a:defRPr sz="2000"/>
            </a:lvl8pPr>
            <a:lvl9pPr marL="3657539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192" indent="0">
              <a:buNone/>
              <a:defRPr sz="1200"/>
            </a:lvl2pPr>
            <a:lvl3pPr marL="914385" indent="0">
              <a:buNone/>
              <a:defRPr sz="1000"/>
            </a:lvl3pPr>
            <a:lvl4pPr marL="1371577" indent="0">
              <a:buNone/>
              <a:defRPr sz="900"/>
            </a:lvl4pPr>
            <a:lvl5pPr marL="1828770" indent="0">
              <a:buNone/>
              <a:defRPr sz="900"/>
            </a:lvl5pPr>
            <a:lvl6pPr marL="2285962" indent="0">
              <a:buNone/>
              <a:defRPr sz="900"/>
            </a:lvl6pPr>
            <a:lvl7pPr marL="2743154" indent="0">
              <a:buNone/>
              <a:defRPr sz="900"/>
            </a:lvl7pPr>
            <a:lvl8pPr marL="3200346" indent="0">
              <a:buNone/>
              <a:defRPr sz="900"/>
            </a:lvl8pPr>
            <a:lvl9pPr marL="365753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6777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1" y="8475135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5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5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7115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8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4" indent="-342894" algn="l" defTabSz="914385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7" indent="-285745" algn="l" defTabSz="914385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1" indent="-228596" algn="l" defTabSz="914385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74" indent="-228596" algn="l" defTabSz="914385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66" indent="-228596" algn="l" defTabSz="914385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58" indent="-228596" algn="l" defTabSz="91438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50" indent="-228596" algn="l" defTabSz="91438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43" indent="-228596" algn="l" defTabSz="91438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35" indent="-228596" algn="l" defTabSz="91438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2" algn="l" defTabSz="9143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5" algn="l" defTabSz="9143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7" algn="l" defTabSz="9143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0" algn="l" defTabSz="9143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62" algn="l" defTabSz="9143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54" algn="l" defTabSz="9143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46" algn="l" defTabSz="9143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39" algn="l" defTabSz="9143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CE4B2B-37F6-4D91-A863-B410B24D1E3D}"/>
              </a:ext>
            </a:extLst>
          </p:cNvPr>
          <p:cNvSpPr/>
          <p:nvPr/>
        </p:nvSpPr>
        <p:spPr>
          <a:xfrm>
            <a:off x="0" y="0"/>
            <a:ext cx="6858000" cy="7668344"/>
          </a:xfrm>
          <a:prstGeom prst="rect">
            <a:avLst/>
          </a:prstGeom>
          <a:solidFill>
            <a:srgbClr val="00A7EF"/>
          </a:solidFill>
          <a:ln>
            <a:solidFill>
              <a:srgbClr val="00A7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620688" y="1657424"/>
            <a:ext cx="4407099" cy="951046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5400" b="1" dirty="0">
                <a:solidFill>
                  <a:schemeClr val="bg1"/>
                </a:solidFill>
                <a:latin typeface="Futura Medium" charset="0"/>
                <a:ea typeface="Futura Medium" charset="0"/>
                <a:cs typeface="Futura Medium" charset="0"/>
              </a:rPr>
              <a:t>Bright Ideas</a:t>
            </a:r>
            <a:endParaRPr lang="en-US" sz="5400" dirty="0">
              <a:solidFill>
                <a:schemeClr val="bg1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3183" y="2551935"/>
            <a:ext cx="3903044" cy="430519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2004" b="1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rPr>
              <a:t>What are your best ideas to:</a:t>
            </a:r>
            <a:endParaRPr lang="en-US" sz="1600" b="1" dirty="0">
              <a:solidFill>
                <a:schemeClr val="tx2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764704" y="3017093"/>
            <a:ext cx="4263084" cy="430519"/>
            <a:chOff x="764704" y="3017093"/>
            <a:chExt cx="4263084" cy="430519"/>
          </a:xfrm>
        </p:grpSpPr>
        <p:sp>
          <p:nvSpPr>
            <p:cNvPr id="14" name="TextBox 13"/>
            <p:cNvSpPr txBox="1"/>
            <p:nvPr/>
          </p:nvSpPr>
          <p:spPr>
            <a:xfrm>
              <a:off x="1124744" y="3017093"/>
              <a:ext cx="3903044" cy="430519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2004" b="1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___________________ </a:t>
              </a:r>
              <a:endParaRPr lang="en-US" sz="1600" b="1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  <p:sp>
          <p:nvSpPr>
            <p:cNvPr id="2" name="Rectangle 1"/>
            <p:cNvSpPr/>
            <p:nvPr/>
          </p:nvSpPr>
          <p:spPr>
            <a:xfrm>
              <a:off x="764704" y="3131840"/>
              <a:ext cx="216024" cy="2160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764703" y="3515961"/>
            <a:ext cx="4263084" cy="430519"/>
            <a:chOff x="764704" y="3017093"/>
            <a:chExt cx="4263084" cy="430519"/>
          </a:xfrm>
        </p:grpSpPr>
        <p:sp>
          <p:nvSpPr>
            <p:cNvPr id="16" name="TextBox 15"/>
            <p:cNvSpPr txBox="1"/>
            <p:nvPr/>
          </p:nvSpPr>
          <p:spPr>
            <a:xfrm>
              <a:off x="1124744" y="3017093"/>
              <a:ext cx="3903044" cy="430519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2004" b="1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___________________</a:t>
              </a:r>
              <a:endParaRPr lang="en-US" sz="1600" b="1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64704" y="3131840"/>
              <a:ext cx="216024" cy="2160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764704" y="3995936"/>
            <a:ext cx="4263084" cy="468414"/>
            <a:chOff x="764704" y="3017093"/>
            <a:chExt cx="4263084" cy="468414"/>
          </a:xfrm>
        </p:grpSpPr>
        <p:sp>
          <p:nvSpPr>
            <p:cNvPr id="19" name="TextBox 18"/>
            <p:cNvSpPr txBox="1"/>
            <p:nvPr/>
          </p:nvSpPr>
          <p:spPr>
            <a:xfrm>
              <a:off x="1124744" y="3017093"/>
              <a:ext cx="3903044" cy="468414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2004" b="1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___________________</a:t>
              </a:r>
              <a:endParaRPr lang="en-US" sz="1600" b="1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764704" y="3131840"/>
              <a:ext cx="216024" cy="2160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1124744" y="5004048"/>
            <a:ext cx="3903044" cy="430519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2004" b="1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rPr>
              <a:t>May 1-30, 2018</a:t>
            </a:r>
            <a:endParaRPr lang="en-US" sz="1600" b="1" dirty="0">
              <a:solidFill>
                <a:schemeClr val="tx2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24744" y="5526703"/>
            <a:ext cx="3903044" cy="666224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1600" b="1" dirty="0">
                <a:solidFill>
                  <a:schemeClr val="bg1"/>
                </a:solidFill>
                <a:latin typeface="Futura Medium" charset="0"/>
                <a:ea typeface="Futura Medium" charset="0"/>
                <a:cs typeface="Futura Medium" charset="0"/>
              </a:rPr>
              <a:t>Submit your ideas at:</a:t>
            </a:r>
          </a:p>
          <a:p>
            <a:pPr>
              <a:lnSpc>
                <a:spcPct val="125000"/>
              </a:lnSpc>
            </a:pPr>
            <a:r>
              <a:rPr lang="en-US" sz="1600" b="1" dirty="0">
                <a:solidFill>
                  <a:schemeClr val="bg1"/>
                </a:solidFill>
                <a:latin typeface="Futura Medium" charset="0"/>
                <a:ea typeface="Futura Medium" charset="0"/>
                <a:cs typeface="Futura Medium" charset="0"/>
              </a:rPr>
              <a:t>________________</a:t>
            </a:r>
            <a:endParaRPr lang="en-US" sz="1100" b="1" dirty="0">
              <a:solidFill>
                <a:schemeClr val="bg1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56464">
            <a:off x="5935118" y="248837"/>
            <a:ext cx="598583" cy="71044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19448">
            <a:off x="4676066" y="1302088"/>
            <a:ext cx="624612" cy="875153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92039">
            <a:off x="4679947" y="4325857"/>
            <a:ext cx="695681" cy="51824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3200">
            <a:off x="1124744" y="370123"/>
            <a:ext cx="720853" cy="467869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61852">
            <a:off x="5731805" y="6225115"/>
            <a:ext cx="526405" cy="724599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77" y="4925323"/>
            <a:ext cx="576451" cy="574014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3013" y="2837822"/>
            <a:ext cx="620688" cy="620688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98087">
            <a:off x="355415" y="6742677"/>
            <a:ext cx="573385" cy="573385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1124744" y="6420234"/>
            <a:ext cx="3903044" cy="1006189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1600" b="1" dirty="0">
                <a:solidFill>
                  <a:srgbClr val="00467F"/>
                </a:solidFill>
                <a:latin typeface="Futura Medium" charset="0"/>
                <a:ea typeface="Futura Medium" charset="0"/>
                <a:cs typeface="Futura Medium" charset="0"/>
              </a:rPr>
              <a:t>Win Prizes</a:t>
            </a:r>
          </a:p>
          <a:p>
            <a:pPr>
              <a:lnSpc>
                <a:spcPct val="125000"/>
              </a:lnSpc>
            </a:pPr>
            <a:r>
              <a:rPr lang="en-US" sz="1600" b="1" dirty="0">
                <a:solidFill>
                  <a:schemeClr val="bg1"/>
                </a:solidFill>
                <a:latin typeface="Futura Medium" charset="0"/>
                <a:ea typeface="Futura Medium" charset="0"/>
                <a:cs typeface="Futura Medium" charset="0"/>
              </a:rPr>
              <a:t>The best ideas will be awarded </a:t>
            </a:r>
            <a:br>
              <a:rPr lang="en-US" sz="1600" b="1" dirty="0">
                <a:solidFill>
                  <a:schemeClr val="bg1"/>
                </a:solidFill>
                <a:latin typeface="Futura Medium" charset="0"/>
                <a:ea typeface="Futura Medium" charset="0"/>
                <a:cs typeface="Futura Medium" charset="0"/>
              </a:rPr>
            </a:br>
            <a:r>
              <a:rPr lang="en-US" sz="1600" b="1" dirty="0">
                <a:solidFill>
                  <a:schemeClr val="bg1"/>
                </a:solidFill>
                <a:latin typeface="Futura Medium" charset="0"/>
                <a:ea typeface="Futura Medium" charset="0"/>
                <a:cs typeface="Futura Medium" charset="0"/>
              </a:rPr>
              <a:t>_____________</a:t>
            </a:r>
            <a:endParaRPr lang="en-US" sz="1100" b="1" dirty="0">
              <a:solidFill>
                <a:schemeClr val="bg1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14364B1A-2C2B-4089-8042-F88609CFE435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147" y="7915513"/>
            <a:ext cx="1005210" cy="1005210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2B455643-38CA-46F8-B9AF-E573F4EA6A4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854" y="7946627"/>
            <a:ext cx="1485746" cy="935903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C7A23E57-C9D1-4E6F-A6ED-9C90AF713E28}"/>
              </a:ext>
            </a:extLst>
          </p:cNvPr>
          <p:cNvSpPr txBox="1"/>
          <p:nvPr/>
        </p:nvSpPr>
        <p:spPr>
          <a:xfrm>
            <a:off x="51063" y="10681"/>
            <a:ext cx="4026009" cy="786963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4400" dirty="0">
                <a:solidFill>
                  <a:srgbClr val="C00000"/>
                </a:solidFill>
                <a:latin typeface="Futura Medium" charset="0"/>
                <a:ea typeface="Futura Medium" charset="0"/>
                <a:cs typeface="Futura Medium" charset="0"/>
              </a:rPr>
              <a:t>Instructions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4147CB1-EC11-44ED-89D5-01648BC277A5}"/>
              </a:ext>
            </a:extLst>
          </p:cNvPr>
          <p:cNvSpPr txBox="1"/>
          <p:nvPr/>
        </p:nvSpPr>
        <p:spPr>
          <a:xfrm>
            <a:off x="6870104" y="7751172"/>
            <a:ext cx="297900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b="1" dirty="0"/>
              <a:t>Add your logo:</a:t>
            </a:r>
          </a:p>
          <a:p>
            <a:r>
              <a:rPr lang="en-CA" sz="1400" dirty="0"/>
              <a:t>Right click on the image, select change picture, select ‘From a file…’ and choose a jpeg or </a:t>
            </a:r>
            <a:r>
              <a:rPr lang="en-CA" sz="1400" dirty="0" err="1"/>
              <a:t>png</a:t>
            </a:r>
            <a:r>
              <a:rPr lang="en-CA" sz="1400" dirty="0"/>
              <a:t> image of your business logo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09A3BCE-DA71-43B1-9D46-B79EAA60AAA0}"/>
              </a:ext>
            </a:extLst>
          </p:cNvPr>
          <p:cNvSpPr txBox="1"/>
          <p:nvPr/>
        </p:nvSpPr>
        <p:spPr>
          <a:xfrm>
            <a:off x="7014407" y="1928733"/>
            <a:ext cx="22952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b="1" dirty="0"/>
              <a:t>Edit text:</a:t>
            </a:r>
          </a:p>
          <a:p>
            <a:r>
              <a:rPr lang="en-CA" sz="1400" dirty="0"/>
              <a:t>Click in the text and edit text as needed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5E4383F-9208-49BB-A707-BB4D041DDF3E}"/>
              </a:ext>
            </a:extLst>
          </p:cNvPr>
          <p:cNvSpPr txBox="1"/>
          <p:nvPr/>
        </p:nvSpPr>
        <p:spPr>
          <a:xfrm>
            <a:off x="-2811059" y="4094946"/>
            <a:ext cx="28936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b="1" dirty="0"/>
              <a:t>Change background colour:</a:t>
            </a:r>
          </a:p>
          <a:p>
            <a:r>
              <a:rPr lang="en-CA" sz="1400" dirty="0"/>
              <a:t>Right click on the background, select Format Shape, select Fill and choose your preferred colour</a:t>
            </a:r>
            <a:endParaRPr lang="en-CA" sz="1400" dirty="0">
              <a:solidFill>
                <a:srgbClr val="FF0000"/>
              </a:solidFill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B03C5AB0-13DE-4B26-908D-553CBC346D97}"/>
              </a:ext>
            </a:extLst>
          </p:cNvPr>
          <p:cNvCxnSpPr>
            <a:cxnSpLocks/>
          </p:cNvCxnSpPr>
          <p:nvPr/>
        </p:nvCxnSpPr>
        <p:spPr>
          <a:xfrm flipV="1">
            <a:off x="-1107504" y="4788024"/>
            <a:ext cx="1511781" cy="457824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06FC58DC-96E8-41B1-94E2-C74635534932}"/>
              </a:ext>
            </a:extLst>
          </p:cNvPr>
          <p:cNvSpPr txBox="1"/>
          <p:nvPr/>
        </p:nvSpPr>
        <p:spPr>
          <a:xfrm>
            <a:off x="6874078" y="4237834"/>
            <a:ext cx="333975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b="1" dirty="0"/>
              <a:t>Change vector images:</a:t>
            </a:r>
          </a:p>
          <a:p>
            <a:r>
              <a:rPr lang="en-CA" sz="1400" dirty="0"/>
              <a:t>Right click on the image, select change picture, select ‘From a file…’ and choose a vector </a:t>
            </a:r>
            <a:r>
              <a:rPr lang="en-CA" sz="1400" dirty="0" err="1"/>
              <a:t>png</a:t>
            </a:r>
            <a:r>
              <a:rPr lang="en-CA" sz="1400" dirty="0"/>
              <a:t> image of your choice or select ‘From Icons…’ and select a relevant image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D4FBAD6E-8039-453C-96EB-8BD054E58353}"/>
              </a:ext>
            </a:extLst>
          </p:cNvPr>
          <p:cNvCxnSpPr>
            <a:cxnSpLocks/>
            <a:stCxn id="34" idx="1"/>
          </p:cNvCxnSpPr>
          <p:nvPr/>
        </p:nvCxnSpPr>
        <p:spPr>
          <a:xfrm flipH="1">
            <a:off x="6348034" y="8335948"/>
            <a:ext cx="522070" cy="20856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7C4AEE3C-4639-42CB-98CE-0EEE2C7E9AA8}"/>
              </a:ext>
            </a:extLst>
          </p:cNvPr>
          <p:cNvCxnSpPr>
            <a:cxnSpLocks/>
          </p:cNvCxnSpPr>
          <p:nvPr/>
        </p:nvCxnSpPr>
        <p:spPr>
          <a:xfrm flipH="1">
            <a:off x="6320557" y="5434567"/>
            <a:ext cx="174887" cy="52914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ABAAE30-7939-4FA7-8F4B-757EE6F9CCEC}"/>
              </a:ext>
            </a:extLst>
          </p:cNvPr>
          <p:cNvCxnSpPr>
            <a:cxnSpLocks/>
          </p:cNvCxnSpPr>
          <p:nvPr/>
        </p:nvCxnSpPr>
        <p:spPr>
          <a:xfrm flipH="1">
            <a:off x="5733972" y="4780559"/>
            <a:ext cx="674028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2112197-64CF-43A2-9EC2-011D854B31F5}"/>
              </a:ext>
            </a:extLst>
          </p:cNvPr>
          <p:cNvCxnSpPr>
            <a:cxnSpLocks/>
          </p:cNvCxnSpPr>
          <p:nvPr/>
        </p:nvCxnSpPr>
        <p:spPr>
          <a:xfrm flipH="1" flipV="1">
            <a:off x="6464525" y="3593990"/>
            <a:ext cx="204835" cy="518527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B12CD896-0CFA-4FB8-BE13-941B393BC68A}"/>
              </a:ext>
            </a:extLst>
          </p:cNvPr>
          <p:cNvCxnSpPr>
            <a:cxnSpLocks/>
            <a:stCxn id="37" idx="1"/>
          </p:cNvCxnSpPr>
          <p:nvPr/>
        </p:nvCxnSpPr>
        <p:spPr>
          <a:xfrm flipH="1">
            <a:off x="4606963" y="2298065"/>
            <a:ext cx="2407444" cy="292588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7642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CE4B2B-37F6-4D91-A863-B410B24D1E3D}"/>
              </a:ext>
            </a:extLst>
          </p:cNvPr>
          <p:cNvSpPr/>
          <p:nvPr/>
        </p:nvSpPr>
        <p:spPr>
          <a:xfrm>
            <a:off x="0" y="0"/>
            <a:ext cx="6858000" cy="7668344"/>
          </a:xfrm>
          <a:prstGeom prst="rect">
            <a:avLst/>
          </a:prstGeom>
          <a:solidFill>
            <a:srgbClr val="00A7EF"/>
          </a:solidFill>
          <a:ln>
            <a:solidFill>
              <a:srgbClr val="00A7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620688" y="1657424"/>
            <a:ext cx="4407099" cy="951046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5400" b="1" dirty="0">
                <a:solidFill>
                  <a:schemeClr val="bg1"/>
                </a:solidFill>
                <a:latin typeface="Futura Medium" charset="0"/>
                <a:ea typeface="Futura Medium" charset="0"/>
                <a:cs typeface="Futura Medium" charset="0"/>
              </a:rPr>
              <a:t>Bright Ideas</a:t>
            </a:r>
            <a:endParaRPr lang="en-US" sz="5400" dirty="0">
              <a:solidFill>
                <a:schemeClr val="bg1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3183" y="2551935"/>
            <a:ext cx="3903044" cy="430519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2004" b="1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rPr>
              <a:t>What are your best ideas to:</a:t>
            </a:r>
            <a:endParaRPr lang="en-US" sz="1600" b="1" dirty="0">
              <a:solidFill>
                <a:schemeClr val="tx2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764704" y="3017093"/>
            <a:ext cx="4263084" cy="430519"/>
            <a:chOff x="764704" y="3017093"/>
            <a:chExt cx="4263084" cy="430519"/>
          </a:xfrm>
        </p:grpSpPr>
        <p:sp>
          <p:nvSpPr>
            <p:cNvPr id="14" name="TextBox 13"/>
            <p:cNvSpPr txBox="1"/>
            <p:nvPr/>
          </p:nvSpPr>
          <p:spPr>
            <a:xfrm>
              <a:off x="1124744" y="3017093"/>
              <a:ext cx="3903044" cy="430519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2004" b="1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___________________ </a:t>
              </a:r>
              <a:endParaRPr lang="en-US" sz="1600" b="1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  <p:sp>
          <p:nvSpPr>
            <p:cNvPr id="2" name="Rectangle 1"/>
            <p:cNvSpPr/>
            <p:nvPr/>
          </p:nvSpPr>
          <p:spPr>
            <a:xfrm>
              <a:off x="764704" y="3131840"/>
              <a:ext cx="216024" cy="2160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764703" y="3515961"/>
            <a:ext cx="4263084" cy="430519"/>
            <a:chOff x="764704" y="3017093"/>
            <a:chExt cx="4263084" cy="430519"/>
          </a:xfrm>
        </p:grpSpPr>
        <p:sp>
          <p:nvSpPr>
            <p:cNvPr id="16" name="TextBox 15"/>
            <p:cNvSpPr txBox="1"/>
            <p:nvPr/>
          </p:nvSpPr>
          <p:spPr>
            <a:xfrm>
              <a:off x="1124744" y="3017093"/>
              <a:ext cx="3903044" cy="430519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2004" b="1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___________________</a:t>
              </a:r>
              <a:endParaRPr lang="en-US" sz="1600" b="1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64704" y="3131840"/>
              <a:ext cx="216024" cy="2160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764704" y="3995936"/>
            <a:ext cx="4263084" cy="468414"/>
            <a:chOff x="764704" y="3017093"/>
            <a:chExt cx="4263084" cy="468414"/>
          </a:xfrm>
        </p:grpSpPr>
        <p:sp>
          <p:nvSpPr>
            <p:cNvPr id="19" name="TextBox 18"/>
            <p:cNvSpPr txBox="1"/>
            <p:nvPr/>
          </p:nvSpPr>
          <p:spPr>
            <a:xfrm>
              <a:off x="1124744" y="3017093"/>
              <a:ext cx="3903044" cy="468414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2004" b="1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___________________</a:t>
              </a:r>
              <a:endParaRPr lang="en-US" sz="1600" b="1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764704" y="3131840"/>
              <a:ext cx="216024" cy="2160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1124744" y="5004048"/>
            <a:ext cx="3903044" cy="430519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2004" b="1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rPr>
              <a:t>May 1-30, 2018</a:t>
            </a:r>
            <a:endParaRPr lang="en-US" sz="1600" b="1" dirty="0">
              <a:solidFill>
                <a:schemeClr val="tx2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24744" y="5526703"/>
            <a:ext cx="3903044" cy="666224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1600" b="1" dirty="0">
                <a:solidFill>
                  <a:schemeClr val="bg1"/>
                </a:solidFill>
                <a:latin typeface="Futura Medium" charset="0"/>
                <a:ea typeface="Futura Medium" charset="0"/>
                <a:cs typeface="Futura Medium" charset="0"/>
              </a:rPr>
              <a:t>Submit your ideas at:</a:t>
            </a:r>
          </a:p>
          <a:p>
            <a:pPr>
              <a:lnSpc>
                <a:spcPct val="125000"/>
              </a:lnSpc>
            </a:pPr>
            <a:r>
              <a:rPr lang="en-US" sz="1600" b="1" dirty="0">
                <a:solidFill>
                  <a:schemeClr val="bg1"/>
                </a:solidFill>
                <a:latin typeface="Futura Medium" charset="0"/>
                <a:ea typeface="Futura Medium" charset="0"/>
                <a:cs typeface="Futura Medium" charset="0"/>
              </a:rPr>
              <a:t>________________</a:t>
            </a:r>
            <a:endParaRPr lang="en-US" sz="1100" b="1" dirty="0">
              <a:solidFill>
                <a:schemeClr val="bg1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56464">
            <a:off x="5935118" y="248837"/>
            <a:ext cx="598583" cy="71044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19448">
            <a:off x="4676066" y="1302088"/>
            <a:ext cx="624612" cy="875153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92039">
            <a:off x="4679947" y="4325857"/>
            <a:ext cx="695681" cy="51824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3200">
            <a:off x="1124744" y="370123"/>
            <a:ext cx="720853" cy="467869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61852">
            <a:off x="5731805" y="6225115"/>
            <a:ext cx="526405" cy="724599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77" y="4925323"/>
            <a:ext cx="576451" cy="574014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3013" y="2837822"/>
            <a:ext cx="620688" cy="620688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98087">
            <a:off x="355415" y="6742677"/>
            <a:ext cx="573385" cy="573385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1124744" y="6420234"/>
            <a:ext cx="3903044" cy="1006189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1600" b="1" dirty="0">
                <a:solidFill>
                  <a:srgbClr val="00467F"/>
                </a:solidFill>
                <a:latin typeface="Futura Medium" charset="0"/>
                <a:ea typeface="Futura Medium" charset="0"/>
                <a:cs typeface="Futura Medium" charset="0"/>
              </a:rPr>
              <a:t>Win Prizes</a:t>
            </a:r>
          </a:p>
          <a:p>
            <a:pPr>
              <a:lnSpc>
                <a:spcPct val="125000"/>
              </a:lnSpc>
            </a:pPr>
            <a:r>
              <a:rPr lang="en-US" sz="1600" b="1" dirty="0">
                <a:solidFill>
                  <a:schemeClr val="bg1"/>
                </a:solidFill>
                <a:latin typeface="Futura Medium" charset="0"/>
                <a:ea typeface="Futura Medium" charset="0"/>
                <a:cs typeface="Futura Medium" charset="0"/>
              </a:rPr>
              <a:t>The best ideas will be awarded </a:t>
            </a:r>
            <a:br>
              <a:rPr lang="en-US" sz="1600" b="1" dirty="0">
                <a:solidFill>
                  <a:schemeClr val="bg1"/>
                </a:solidFill>
                <a:latin typeface="Futura Medium" charset="0"/>
                <a:ea typeface="Futura Medium" charset="0"/>
                <a:cs typeface="Futura Medium" charset="0"/>
              </a:rPr>
            </a:br>
            <a:r>
              <a:rPr lang="en-US" sz="1600" b="1" dirty="0">
                <a:solidFill>
                  <a:schemeClr val="bg1"/>
                </a:solidFill>
                <a:latin typeface="Futura Medium" charset="0"/>
                <a:ea typeface="Futura Medium" charset="0"/>
                <a:cs typeface="Futura Medium" charset="0"/>
              </a:rPr>
              <a:t>_____________</a:t>
            </a:r>
            <a:endParaRPr lang="en-US" sz="1100" b="1" dirty="0">
              <a:solidFill>
                <a:schemeClr val="bg1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14364B1A-2C2B-4089-8042-F88609CFE435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147" y="7915513"/>
            <a:ext cx="1005210" cy="1005210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2B455643-38CA-46F8-B9AF-E573F4EA6A4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854" y="7946627"/>
            <a:ext cx="1485746" cy="935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447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A62F931F-BF97-4631-ABFD-97AF7907EFFB}"/>
              </a:ext>
            </a:extLst>
          </p:cNvPr>
          <p:cNvSpPr/>
          <p:nvPr/>
        </p:nvSpPr>
        <p:spPr>
          <a:xfrm>
            <a:off x="0" y="0"/>
            <a:ext cx="6858000" cy="7668344"/>
          </a:xfrm>
          <a:prstGeom prst="rect">
            <a:avLst/>
          </a:prstGeom>
          <a:solidFill>
            <a:srgbClr val="00A7EF"/>
          </a:solidFill>
          <a:ln>
            <a:solidFill>
              <a:srgbClr val="00A7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620687" y="1739666"/>
            <a:ext cx="4799727" cy="1030170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5400" b="1" dirty="0">
                <a:solidFill>
                  <a:schemeClr val="bg1"/>
                </a:solidFill>
                <a:latin typeface="Futura Medium" charset="0"/>
                <a:ea typeface="Futura Medium" charset="0"/>
                <a:cs typeface="Futura Medium" charset="0"/>
              </a:rPr>
              <a:t>Bright Ideas</a:t>
            </a:r>
            <a:endParaRPr lang="en-US" sz="5400" dirty="0">
              <a:solidFill>
                <a:schemeClr val="bg1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3183" y="2551935"/>
            <a:ext cx="3903044" cy="430519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2004" b="1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rPr>
              <a:t>What are your best ideas to:</a:t>
            </a:r>
            <a:endParaRPr lang="en-US" sz="1600" b="1" dirty="0">
              <a:solidFill>
                <a:schemeClr val="tx2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764704" y="3017093"/>
            <a:ext cx="4263084" cy="430519"/>
            <a:chOff x="764704" y="3017093"/>
            <a:chExt cx="4263084" cy="430519"/>
          </a:xfrm>
        </p:grpSpPr>
        <p:sp>
          <p:nvSpPr>
            <p:cNvPr id="14" name="TextBox 13"/>
            <p:cNvSpPr txBox="1"/>
            <p:nvPr/>
          </p:nvSpPr>
          <p:spPr>
            <a:xfrm>
              <a:off x="1124744" y="3017093"/>
              <a:ext cx="3903044" cy="430519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2004" b="1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reduce waste</a:t>
              </a:r>
              <a:endParaRPr lang="en-US" sz="1600" b="1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  <p:sp>
          <p:nvSpPr>
            <p:cNvPr id="2" name="Rectangle 1"/>
            <p:cNvSpPr/>
            <p:nvPr/>
          </p:nvSpPr>
          <p:spPr>
            <a:xfrm>
              <a:off x="764704" y="3131840"/>
              <a:ext cx="216024" cy="2160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761882" y="3497250"/>
            <a:ext cx="4263084" cy="430519"/>
            <a:chOff x="764704" y="3017093"/>
            <a:chExt cx="4263084" cy="430519"/>
          </a:xfrm>
        </p:grpSpPr>
        <p:sp>
          <p:nvSpPr>
            <p:cNvPr id="16" name="TextBox 15"/>
            <p:cNvSpPr txBox="1"/>
            <p:nvPr/>
          </p:nvSpPr>
          <p:spPr>
            <a:xfrm>
              <a:off x="1124744" y="3017093"/>
              <a:ext cx="3903044" cy="430519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2004" b="1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save energy</a:t>
              </a:r>
              <a:endParaRPr lang="en-US" sz="1600" b="1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64704" y="3131840"/>
              <a:ext cx="216024" cy="2160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761882" y="4007756"/>
            <a:ext cx="4263084" cy="430519"/>
            <a:chOff x="764704" y="3017093"/>
            <a:chExt cx="4263084" cy="430519"/>
          </a:xfrm>
        </p:grpSpPr>
        <p:sp>
          <p:nvSpPr>
            <p:cNvPr id="19" name="TextBox 18"/>
            <p:cNvSpPr txBox="1"/>
            <p:nvPr/>
          </p:nvSpPr>
          <p:spPr>
            <a:xfrm>
              <a:off x="1124744" y="3017093"/>
              <a:ext cx="3903044" cy="430519"/>
            </a:xfrm>
            <a:prstGeom prst="rect">
              <a:avLst/>
            </a:prstGeom>
            <a:noFill/>
          </p:spPr>
          <p:txBody>
            <a:bodyPr wrap="square" lIns="82058" tIns="41029" rIns="82058" bIns="41029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2004" b="1" dirty="0">
                  <a:solidFill>
                    <a:schemeClr val="tx2"/>
                  </a:solidFill>
                  <a:latin typeface="Futura Medium" charset="0"/>
                  <a:ea typeface="Futura Medium" charset="0"/>
                  <a:cs typeface="Futura Medium" charset="0"/>
                </a:rPr>
                <a:t>improve safety</a:t>
              </a:r>
              <a:endParaRPr lang="en-US" sz="1600" b="1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764704" y="3131840"/>
              <a:ext cx="216024" cy="2160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1124744" y="5004048"/>
            <a:ext cx="3903044" cy="430519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2004" b="1" dirty="0">
                <a:solidFill>
                  <a:schemeClr val="tx2"/>
                </a:solidFill>
                <a:latin typeface="Futura Medium" charset="0"/>
                <a:ea typeface="Futura Medium" charset="0"/>
                <a:cs typeface="Futura Medium" charset="0"/>
              </a:rPr>
              <a:t>May 1-30, 2018</a:t>
            </a:r>
            <a:endParaRPr lang="en-US" sz="1600" b="1" dirty="0">
              <a:solidFill>
                <a:schemeClr val="tx2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24744" y="5526703"/>
            <a:ext cx="3903044" cy="698412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1600" b="1" dirty="0">
                <a:solidFill>
                  <a:schemeClr val="bg1"/>
                </a:solidFill>
                <a:latin typeface="Futura Medium" charset="0"/>
                <a:ea typeface="Futura Medium" charset="0"/>
                <a:cs typeface="Futura Medium" charset="0"/>
              </a:rPr>
              <a:t>Submit your ideas at:</a:t>
            </a:r>
          </a:p>
          <a:p>
            <a:pPr>
              <a:lnSpc>
                <a:spcPct val="125000"/>
              </a:lnSpc>
            </a:pPr>
            <a:r>
              <a:rPr lang="en-US" sz="1600" b="1" dirty="0">
                <a:solidFill>
                  <a:schemeClr val="bg1"/>
                </a:solidFill>
                <a:latin typeface="Futura Medium" charset="0"/>
                <a:ea typeface="Futura Medium" charset="0"/>
                <a:cs typeface="Futura Medium" charset="0"/>
              </a:rPr>
              <a:t>www.survey.com/share-your-ideas</a:t>
            </a:r>
            <a:endParaRPr lang="en-US" sz="1100" b="1" dirty="0">
              <a:solidFill>
                <a:schemeClr val="bg1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56464">
            <a:off x="5935118" y="248837"/>
            <a:ext cx="598583" cy="71044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19448">
            <a:off x="4676066" y="1302088"/>
            <a:ext cx="624612" cy="875153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92039">
            <a:off x="4679947" y="4325857"/>
            <a:ext cx="695681" cy="51824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3200">
            <a:off x="1124744" y="370123"/>
            <a:ext cx="720853" cy="467869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61852">
            <a:off x="5731805" y="6225115"/>
            <a:ext cx="526405" cy="724599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77" y="4925323"/>
            <a:ext cx="576451" cy="574014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3013" y="2837822"/>
            <a:ext cx="620688" cy="620688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98087">
            <a:off x="551359" y="8104614"/>
            <a:ext cx="573385" cy="573385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1124744" y="6420234"/>
            <a:ext cx="3903044" cy="1006189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1600" b="1" dirty="0">
                <a:solidFill>
                  <a:srgbClr val="00467F"/>
                </a:solidFill>
                <a:latin typeface="Futura Medium" charset="0"/>
                <a:ea typeface="Futura Medium" charset="0"/>
                <a:cs typeface="Futura Medium" charset="0"/>
              </a:rPr>
              <a:t>Win Prizes</a:t>
            </a:r>
          </a:p>
          <a:p>
            <a:pPr>
              <a:lnSpc>
                <a:spcPct val="125000"/>
              </a:lnSpc>
            </a:pPr>
            <a:r>
              <a:rPr lang="en-US" sz="1600" b="1" dirty="0">
                <a:solidFill>
                  <a:schemeClr val="bg1"/>
                </a:solidFill>
                <a:latin typeface="Futura Medium" charset="0"/>
                <a:ea typeface="Futura Medium" charset="0"/>
                <a:cs typeface="Futura Medium" charset="0"/>
              </a:rPr>
              <a:t>The best ideas will be awarded </a:t>
            </a:r>
            <a:br>
              <a:rPr lang="en-US" sz="1600" b="1" dirty="0">
                <a:solidFill>
                  <a:schemeClr val="bg1"/>
                </a:solidFill>
                <a:latin typeface="Futura Medium" charset="0"/>
                <a:ea typeface="Futura Medium" charset="0"/>
                <a:cs typeface="Futura Medium" charset="0"/>
              </a:rPr>
            </a:br>
            <a:r>
              <a:rPr lang="en-US" sz="1600" b="1" dirty="0">
                <a:solidFill>
                  <a:schemeClr val="bg1"/>
                </a:solidFill>
                <a:latin typeface="Futura Medium" charset="0"/>
                <a:ea typeface="Futura Medium" charset="0"/>
                <a:cs typeface="Futura Medium" charset="0"/>
              </a:rPr>
              <a:t>a gift certificate to Tim Hortons</a:t>
            </a:r>
            <a:endParaRPr lang="en-US" sz="1100" b="1" dirty="0">
              <a:solidFill>
                <a:schemeClr val="bg1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 rot="20418398">
            <a:off x="225512" y="36319"/>
            <a:ext cx="4104456" cy="503872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2400" dirty="0">
                <a:solidFill>
                  <a:srgbClr val="C00000"/>
                </a:solidFill>
                <a:latin typeface="Futura Medium" charset="0"/>
                <a:ea typeface="Futura Medium" charset="0"/>
                <a:cs typeface="Futura Medium" charset="0"/>
              </a:rPr>
              <a:t>[example]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68D01D3B-2A12-45CE-AA41-D8D5A2F38D0C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147" y="7915513"/>
            <a:ext cx="1005210" cy="1005210"/>
          </a:xfrm>
          <a:prstGeom prst="rect">
            <a:avLst/>
          </a:prstGeom>
        </p:spPr>
      </p:pic>
      <p:pic>
        <p:nvPicPr>
          <p:cNvPr id="35" name="Picture 34" descr="Logo&#10;&#10;Description automatically generated">
            <a:extLst>
              <a:ext uri="{FF2B5EF4-FFF2-40B4-BE49-F238E27FC236}">
                <a16:creationId xmlns:a16="http://schemas.microsoft.com/office/drawing/2014/main" id="{8E99771E-CD0B-4BE1-8236-BE7C94F854D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854" y="7946627"/>
            <a:ext cx="1485746" cy="935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650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hapter xmlns="7c6fe794-4771-45bc-949b-f2d19f8adbb8">Sustainability</Chapter>
    <Subchapter xmlns="7c6fe794-4771-45bc-949b-f2d19f8adbb8">Blinds</Subchapter>
    <Sub_x0020_sub_x0020_chapter xmlns="7c6fe794-4771-45bc-949b-f2d19f8adbb8">Tenant Toolkit</Sub_x0020_sub_x0020_chapter>
    <Content_x0020_Owner xmlns="7c6fe794-4771-45bc-949b-f2d19f8adbb8">Raffi, Phillip</Content_x0020_Owner>
    <TaxCatchAll xmlns="a1af39bb-b0bf-44e2-84e6-a113fdd2b1bc">
      <Value>140</Value>
      <Value>121</Value>
    </TaxCatchAll>
    <Prefix xmlns="7c6fe794-4771-45bc-949b-f2d19f8adbb8">SUST</Prefix>
    <Document_x0020_Type xmlns="7c6fe794-4771-45bc-949b-f2d19f8adbb8">REF</Document_x0020_Type>
    <f21c2c2690814cc984dacadae750db4d xmlns="a1af39bb-b0bf-44e2-84e6-a113fdd2b1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Property Management</TermName>
          <TermId xmlns="http://schemas.microsoft.com/office/infopath/2007/PartnerControls">709a0465-3476-4003-9f41-42f975fa716a</TermId>
        </TermInfo>
      </Terms>
    </f21c2c2690814cc984dacadae750db4d>
    <d046d94e2e9f4a2bb60017e85362a1dc xmlns="a1af39bb-b0bf-44e2-84e6-a113fdd2b1bc">
      <Terms xmlns="http://schemas.microsoft.com/office/infopath/2007/PartnerControls"/>
    </d046d94e2e9f4a2bb60017e85362a1dc>
    <PublishingExpirationDate xmlns="http://schemas.microsoft.com/sharepoint/v3" xsi:nil="true"/>
    <French xmlns="7c6fe794-4771-45bc-949b-f2d19f8adbb8">false</French>
    <e4684b9374b74823b28a278db9cef410 xmlns="a1af39bb-b0bf-44e2-84e6-a113fdd2b1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Real Estate Management Services</TermName>
          <TermId xmlns="http://schemas.microsoft.com/office/infopath/2007/PartnerControls">982192d4-0e3b-47be-b3c4-644ebdb3d876</TermId>
        </TermInfo>
      </Terms>
    </e4684b9374b74823b28a278db9cef410>
    <PublishingStartDate xmlns="http://schemas.microsoft.com/sharepoint/v3" xsi:nil="true"/>
    <cc2a3946988e4dbb896e2fa4e6fc7c5d xmlns="a1af39bb-b0bf-44e2-84e6-a113fdd2b1bc">
      <Terms xmlns="http://schemas.microsoft.com/office/infopath/2007/PartnerControls"/>
    </cc2a3946988e4dbb896e2fa4e6fc7c5d>
    <ColliersShowInRollup xmlns="a1af39bb-b0bf-44e2-84e6-a113fdd2b1bc">Yes</ColliersShowInRollup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63CBB1ADE77D4083F25BF163E81D5A" ma:contentTypeVersion="18" ma:contentTypeDescription="Create a new document." ma:contentTypeScope="" ma:versionID="866ab1b7b49c0b16ac61933c8e6492e8">
  <xsd:schema xmlns:xsd="http://www.w3.org/2001/XMLSchema" xmlns:xs="http://www.w3.org/2001/XMLSchema" xmlns:p="http://schemas.microsoft.com/office/2006/metadata/properties" xmlns:ns1="7c6fe794-4771-45bc-949b-f2d19f8adbb8" xmlns:ns2="http://schemas.microsoft.com/sharepoint/v3" xmlns:ns3="a1af39bb-b0bf-44e2-84e6-a113fdd2b1bc" targetNamespace="http://schemas.microsoft.com/office/2006/metadata/properties" ma:root="true" ma:fieldsID="3f50c5e9a3bb397bc8752a133ecb3e25" ns1:_="" ns2:_="" ns3:_="">
    <xsd:import namespace="7c6fe794-4771-45bc-949b-f2d19f8adbb8"/>
    <xsd:import namespace="http://schemas.microsoft.com/sharepoint/v3"/>
    <xsd:import namespace="a1af39bb-b0bf-44e2-84e6-a113fdd2b1bc"/>
    <xsd:element name="properties">
      <xsd:complexType>
        <xsd:sequence>
          <xsd:element name="documentManagement">
            <xsd:complexType>
              <xsd:all>
                <xsd:element ref="ns1:Prefix" minOccurs="0"/>
                <xsd:element ref="ns1:Document_x0020_Type"/>
                <xsd:element ref="ns1:Chapter"/>
                <xsd:element ref="ns1:Subchapter" minOccurs="0"/>
                <xsd:element ref="ns1:Sub_x0020_sub_x0020_chapter" minOccurs="0"/>
                <xsd:element ref="ns1:Content_x0020_Owner"/>
                <xsd:element ref="ns2:PublishingStartDate" minOccurs="0"/>
                <xsd:element ref="ns2:PublishingExpirationDate" minOccurs="0"/>
                <xsd:element ref="ns3:ColliersShowInRollup" minOccurs="0"/>
                <xsd:element ref="ns3:d046d94e2e9f4a2bb60017e85362a1dc" minOccurs="0"/>
                <xsd:element ref="ns3:TaxCatchAll" minOccurs="0"/>
                <xsd:element ref="ns3:e4684b9374b74823b28a278db9cef410" minOccurs="0"/>
                <xsd:element ref="ns3:cc2a3946988e4dbb896e2fa4e6fc7c5d" minOccurs="0"/>
                <xsd:element ref="ns3:f21c2c2690814cc984dacadae750db4d" minOccurs="0"/>
                <xsd:element ref="ns1:Frenc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6fe794-4771-45bc-949b-f2d19f8adbb8" elementFormDefault="qualified">
    <xsd:import namespace="http://schemas.microsoft.com/office/2006/documentManagement/types"/>
    <xsd:import namespace="http://schemas.microsoft.com/office/infopath/2007/PartnerControls"/>
    <xsd:element name="Prefix" ma:index="0" nillable="true" ma:displayName="Prefix" ma:format="Dropdown" ma:internalName="Prefix">
      <xsd:simpleType>
        <xsd:restriction base="dms:Choice">
          <xsd:enumeration value="ADMN"/>
          <xsd:enumeration value="ACCT"/>
          <xsd:enumeration value="COM"/>
          <xsd:enumeration value="INSP"/>
          <xsd:enumeration value="MKTG"/>
          <xsd:enumeration value="OHSE"/>
          <xsd:enumeration value="OPS"/>
          <xsd:enumeration value="PM"/>
          <xsd:enumeration value="RES"/>
          <xsd:enumeration value="SLI"/>
          <xsd:enumeration value="SUST"/>
          <xsd:enumeration value="SERV"/>
          <xsd:enumeration value="VEND"/>
          <xsd:enumeration value="Enter Choice #2"/>
          <xsd:enumeration value="Enter Choice #3"/>
        </xsd:restriction>
      </xsd:simpleType>
    </xsd:element>
    <xsd:element name="Document_x0020_Type" ma:index="3" ma:displayName="Doc Type" ma:format="Dropdown" ma:internalName="Document_x0020_Type">
      <xsd:simpleType>
        <xsd:restriction base="dms:Choice">
          <xsd:enumeration value="AGMT"/>
          <xsd:enumeration value="CHKL"/>
          <xsd:enumeration value="FORM"/>
          <xsd:enumeration value="POL"/>
          <xsd:enumeration value="PROC"/>
          <xsd:enumeration value="QRG"/>
          <xsd:enumeration value="REF"/>
          <xsd:enumeration value="RPT"/>
          <xsd:enumeration value="SMPL"/>
          <xsd:enumeration value="TEMP"/>
        </xsd:restriction>
      </xsd:simpleType>
    </xsd:element>
    <xsd:element name="Chapter" ma:index="4" ma:displayName="Chapter" ma:description="This is a chapter directory for the REMS SOP." ma:internalName="Chapter">
      <xsd:simpleType>
        <xsd:restriction base="dms:Text">
          <xsd:maxLength value="50"/>
        </xsd:restriction>
      </xsd:simpleType>
    </xsd:element>
    <xsd:element name="Subchapter" ma:index="5" nillable="true" ma:displayName="Subchapter" ma:internalName="Subchapter">
      <xsd:simpleType>
        <xsd:restriction base="dms:Text">
          <xsd:maxLength value="50"/>
        </xsd:restriction>
      </xsd:simpleType>
    </xsd:element>
    <xsd:element name="Sub_x0020_sub_x0020_chapter" ma:index="6" nillable="true" ma:displayName="Sub sub chapter" ma:internalName="Sub_x0020_sub_x0020_chapter">
      <xsd:simpleType>
        <xsd:restriction base="dms:Text">
          <xsd:maxLength value="255"/>
        </xsd:restriction>
      </xsd:simpleType>
    </xsd:element>
    <xsd:element name="Content_x0020_Owner" ma:index="7" ma:displayName="Content Owner" ma:default="Bedwell, Marina" ma:format="Dropdown" ma:internalName="Content_x0020_Owner">
      <xsd:simpleType>
        <xsd:restriction base="dms:Choice">
          <xsd:enumeration value="Adams, Scot"/>
          <xsd:enumeration value="Arthur, Nicky"/>
          <xsd:enumeration value="Beasant, David"/>
          <xsd:enumeration value="Bedwell, Marina"/>
          <xsd:enumeration value="Carreiro, Rob"/>
          <xsd:enumeration value="Chu, Johnny"/>
          <xsd:enumeration value="Cruz, Eugene"/>
          <xsd:enumeration value="Delaney, Diana"/>
          <xsd:enumeration value="Hassan, Myrna"/>
          <xsd:enumeration value="Heieis, Lesley"/>
          <xsd:enumeration value="Helsel, Scott"/>
          <xsd:enumeration value="Heppner, Daryl"/>
          <xsd:enumeration value="Kopilovic, Branka"/>
          <xsd:enumeration value="Liberatore, Silvia"/>
          <xsd:enumeration value="O'Dell, Rick"/>
          <xsd:enumeration value="Pal, Frank"/>
          <xsd:enumeration value="Raffi, Phillip"/>
          <xsd:enumeration value="Roller, Chuck"/>
          <xsd:enumeration value="Simon, Amy"/>
          <xsd:enumeration value="Taylor, Gord"/>
          <xsd:enumeration value="Vogel, Carmen"/>
          <xsd:enumeration value="Vuong, Amy"/>
          <xsd:enumeration value="Weinberger, Kiersten"/>
          <xsd:enumeration value="Yearwood, Allan"/>
          <xsd:enumeration value="REMS Controllers"/>
          <xsd:enumeration value="REMSAppSupportCanada"/>
          <xsd:enumeration value="REMSCanada.Banking"/>
        </xsd:restriction>
      </xsd:simpleType>
    </xsd:element>
    <xsd:element name="French" ma:index="26" nillable="true" ma:displayName="French?" ma:default="0" ma:internalName="French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af39bb-b0bf-44e2-84e6-a113fdd2b1bc" elementFormDefault="qualified">
    <xsd:import namespace="http://schemas.microsoft.com/office/2006/documentManagement/types"/>
    <xsd:import namespace="http://schemas.microsoft.com/office/infopath/2007/PartnerControls"/>
    <xsd:element name="ColliersShowInRollup" ma:index="12" nillable="true" ma:displayName="Show In Rollup Pages" ma:default="Yes" ma:format="RadioButtons" ma:internalName="ColliersShowInRollup">
      <xsd:simpleType>
        <xsd:restriction base="dms:Choice">
          <xsd:enumeration value="Yes"/>
          <xsd:enumeration value="No"/>
        </xsd:restriction>
      </xsd:simpleType>
    </xsd:element>
    <xsd:element name="d046d94e2e9f4a2bb60017e85362a1dc" ma:index="17" nillable="true" ma:taxonomy="true" ma:internalName="d046d94e2e9f4a2bb60017e85362a1dc" ma:taxonomyFieldName="ColliersLocation" ma:displayName="Location" ma:default="" ma:fieldId="{d046d94e-2e9f-4a2b-b600-17e85362a1dc}" ma:taxonomyMulti="true" ma:sspId="456eeb1b-80e2-4ff1-8060-d51a301cbee5" ma:termSetId="a1a0c6f4-0dba-4d56-bd6e-253f3d5e87e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0d085bfd-d254-46bb-bca9-2c0fdd6aaef7}" ma:internalName="TaxCatchAll" ma:showField="CatchAllData" ma:web="a1af39bb-b0bf-44e2-84e6-a113fdd2b1b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4684b9374b74823b28a278db9cef410" ma:index="19" nillable="true" ma:taxonomy="true" ma:internalName="e4684b9374b74823b28a278db9cef410" ma:taxonomyFieldName="ColliersServiceLine" ma:displayName="Service Line" ma:default="" ma:fieldId="{e4684b93-74b7-4823-b28a-278db9cef410}" ma:taxonomyMulti="true" ma:sspId="456eeb1b-80e2-4ff1-8060-d51a301cbee5" ma:termSetId="46eb3409-15b1-4c87-aca8-6fcc0f577a3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c2a3946988e4dbb896e2fa4e6fc7c5d" ma:index="20" nillable="true" ma:taxonomy="true" ma:internalName="cc2a3946988e4dbb896e2fa4e6fc7c5d" ma:taxonomyFieldName="ColliersAssetClass" ma:displayName="Asset Class" ma:default="" ma:fieldId="{cc2a3946-988e-4dbb-896e-2fa4e6fc7c5d}" ma:taxonomyMulti="true" ma:sspId="456eeb1b-80e2-4ff1-8060-d51a301cbee5" ma:termSetId="8ff5fe87-6aae-4300-8616-ebdee5c5e31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21c2c2690814cc984dacadae750db4d" ma:index="21" nillable="true" ma:taxonomy="true" ma:internalName="f21c2c2690814cc984dacadae750db4d" ma:taxonomyFieldName="ColliersDoorway" ma:displayName="Doorway" ma:default="" ma:fieldId="{f21c2c26-9081-4cc9-84da-cadae750db4d}" ma:taxonomyMulti="true" ma:sspId="456eeb1b-80e2-4ff1-8060-d51a301cbee5" ma:termSetId="e88e337e-32a4-46f8-8fa2-d067dfdaebe1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BE7EDEB-3105-46EC-A08C-3B998C82AED0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microsoft.com/office/2006/documentManagement/types"/>
    <ds:schemaRef ds:uri="http://purl.org/dc/dcmitype/"/>
    <ds:schemaRef ds:uri="a1af39bb-b0bf-44e2-84e6-a113fdd2b1bc"/>
    <ds:schemaRef ds:uri="http://schemas.openxmlformats.org/package/2006/metadata/core-properties"/>
    <ds:schemaRef ds:uri="http://schemas.microsoft.com/office/infopath/2007/PartnerControls"/>
    <ds:schemaRef ds:uri="7c6fe794-4771-45bc-949b-f2d19f8adbb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0E2C9A6-ACA7-4544-8C16-462B6017AE0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391344-3396-469B-8232-48765D7959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6fe794-4771-45bc-949b-f2d19f8adbb8"/>
    <ds:schemaRef ds:uri="http://schemas.microsoft.com/sharepoint/v3"/>
    <ds:schemaRef ds:uri="a1af39bb-b0bf-44e2-84e6-a113fdd2b1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218</Words>
  <Application>Microsoft Office PowerPoint</Application>
  <PresentationFormat>Letter Paper (8.5x11 in)</PresentationFormat>
  <Paragraphs>40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Futura Medium</vt:lpstr>
      <vt:lpstr>Office Theme</vt:lpstr>
      <vt:lpstr>PowerPoint Presentation</vt:lpstr>
      <vt:lpstr>PowerPoint Presentation</vt:lpstr>
      <vt:lpstr>PowerPoint Presentation</vt:lpstr>
    </vt:vector>
  </TitlesOfParts>
  <Company>TurnLeaf Consulting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Blinds poster</dc:title>
  <dc:creator>Jennifer</dc:creator>
  <cp:lastModifiedBy>Christine Obee</cp:lastModifiedBy>
  <cp:revision>47</cp:revision>
  <cp:lastPrinted>2018-05-08T20:42:23Z</cp:lastPrinted>
  <dcterms:created xsi:type="dcterms:W3CDTF">2014-10-03T23:07:16Z</dcterms:created>
  <dcterms:modified xsi:type="dcterms:W3CDTF">2021-08-05T04:02:26Z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0x010100B363CBB1ADE77D4083F25BF163E81D5A</vt:lpwstr>
  </property>
  <property fmtid="{D5CDD505-2E9C-101B-9397-08002B2CF9AE}" pid="3" name="ColliersServiceLine">
    <vt:lpwstr>121;#Real Estate Management Services|982192d4-0e3b-47be-b3c4-644ebdb3d876</vt:lpwstr>
  </property>
  <property fmtid="{D5CDD505-2E9C-101B-9397-08002B2CF9AE}" pid="4" name="ColliersLocation">
    <vt:lpwstr/>
  </property>
  <property fmtid="{D5CDD505-2E9C-101B-9397-08002B2CF9AE}" pid="5" name="ColliersDoorway">
    <vt:lpwstr>140;#Property Management|709a0465-3476-4003-9f41-42f975fa716a</vt:lpwstr>
  </property>
  <property fmtid="{D5CDD505-2E9C-101B-9397-08002B2CF9AE}" pid="6" name="ColliersAssetClass">
    <vt:lpwstr/>
  </property>
</Properties>
</file>