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66" r:id="rId5"/>
    <p:sldId id="268" r:id="rId6"/>
    <p:sldId id="267" r:id="rId7"/>
  </p:sldIdLst>
  <p:sldSz cx="6858000" cy="9144000" type="letter"/>
  <p:notesSz cx="7315200" cy="9601200"/>
  <p:defaultTextStyle>
    <a:defPPr>
      <a:defRPr lang="en-US"/>
    </a:defPPr>
    <a:lvl1pPr marL="0" algn="l" defTabSz="9142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14" algn="l" defTabSz="9142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227" algn="l" defTabSz="9142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342" algn="l" defTabSz="9142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456" algn="l" defTabSz="9142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569" algn="l" defTabSz="9142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683" algn="l" defTabSz="9142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797" algn="l" defTabSz="9142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911" algn="l" defTabSz="9142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McPhie" initials="DM" lastIdx="1" clrIdx="0">
    <p:extLst>
      <p:ext uri="{19B8F6BF-5375-455C-9EA6-DF929625EA0E}">
        <p15:presenceInfo xmlns:p15="http://schemas.microsoft.com/office/powerpoint/2012/main" userId="S::david_mcphie@yvr.ca::d1f422e1-abc7-40a2-bd30-79da663a65a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467F"/>
    <a:srgbClr val="0093D0"/>
    <a:srgbClr val="00B1FF"/>
    <a:srgbClr val="00A7EF"/>
    <a:srgbClr val="B7EAFF"/>
    <a:srgbClr val="009D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77958" autoAdjust="0"/>
  </p:normalViewPr>
  <p:slideViewPr>
    <p:cSldViewPr>
      <p:cViewPr varScale="1">
        <p:scale>
          <a:sx n="58" d="100"/>
          <a:sy n="58" d="100"/>
        </p:scale>
        <p:origin x="2500" y="10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0F4B9C-342E-495D-81C8-1BEF83B936BA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06638" y="720725"/>
            <a:ext cx="2701925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6D486-DFB8-4E1A-BE73-56EF7207CB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9241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14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27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42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56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69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83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97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11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CA" sz="1800" b="1" dirty="0">
                <a:solidFill>
                  <a:srgbClr val="404040"/>
                </a:solidFill>
                <a:effectLst/>
                <a:latin typeface="DIN-Regular" panose="020B0500000000000000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Energy Consumption Savings for Equipment</a:t>
            </a:r>
            <a:endParaRPr lang="en-CA" sz="1800" dirty="0">
              <a:solidFill>
                <a:srgbClr val="404040"/>
              </a:solidFill>
              <a:effectLst/>
              <a:latin typeface="DIN-Regular" panose="020B05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>
              <a:lnSpc>
                <a:spcPct val="115000"/>
              </a:lnSpc>
              <a:spcAft>
                <a:spcPts val="600"/>
              </a:spcAft>
            </a:pPr>
            <a:r>
              <a:rPr lang="en-CA" sz="1800" dirty="0">
                <a:effectLst/>
                <a:latin typeface="DIN-Regular" panose="020B0500000000000000" pitchFamily="34" charset="0"/>
                <a:ea typeface="Calibri" panose="020F0502020204030204" pitchFamily="34" charset="0"/>
                <a:cs typeface="Calibri" panose="020F0502020204030204" pitchFamily="34" charset="0"/>
              </a:rPr>
              <a:t>[[(Number of devices) X (Watts X Load Factor) X [Hours not in use per week] X (Operational weeks in a year)]] / (1000 conversion to kWh) = kWh savings/year</a:t>
            </a:r>
          </a:p>
          <a:p>
            <a:pPr marL="971550">
              <a:lnSpc>
                <a:spcPct val="115000"/>
              </a:lnSpc>
              <a:spcAft>
                <a:spcPts val="600"/>
              </a:spcAft>
            </a:pPr>
            <a:r>
              <a:rPr lang="en-CA" sz="1800" i="1" dirty="0">
                <a:effectLst/>
                <a:latin typeface="DIN-Regular" panose="020B0500000000000000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e.g.  One 74W computers with a load factor of 100% that are turned off 16 hours day during the week and 24 hours a day on weekends has a savings of:</a:t>
            </a:r>
            <a:endParaRPr lang="en-CA" sz="1800" dirty="0">
              <a:effectLst/>
              <a:latin typeface="DIN-Regular" panose="020B0500000000000000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71550">
              <a:lnSpc>
                <a:spcPct val="115000"/>
              </a:lnSpc>
              <a:spcAft>
                <a:spcPts val="600"/>
              </a:spcAft>
            </a:pPr>
            <a:r>
              <a:rPr lang="en-CA" sz="1800" i="1" u="sng" dirty="0">
                <a:effectLst/>
                <a:latin typeface="DIN-Regular" panose="020B0500000000000000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 X (74*100%) X [128] X (52)</a:t>
            </a:r>
            <a:r>
              <a:rPr lang="en-CA" sz="1800" i="1" dirty="0">
                <a:effectLst/>
                <a:latin typeface="DIN-Regular" panose="020B0500000000000000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492.5 kWh savings over the course of a year.  At a billing rate of $0.11/kWh, this equates to annual savings of $54.17</a:t>
            </a:r>
            <a:endParaRPr lang="en-CA" sz="1800" dirty="0">
              <a:effectLst/>
              <a:latin typeface="DIN-Regular" panose="020B0500000000000000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indent="457200">
              <a:lnSpc>
                <a:spcPct val="115000"/>
              </a:lnSpc>
              <a:spcAft>
                <a:spcPts val="600"/>
              </a:spcAft>
            </a:pPr>
            <a:r>
              <a:rPr lang="en-CA" sz="1800" i="1" dirty="0">
                <a:effectLst/>
                <a:latin typeface="DIN-Regular" panose="020B0500000000000000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1000 </a:t>
            </a:r>
            <a:endParaRPr lang="en-CA" sz="1800" dirty="0">
              <a:effectLst/>
              <a:latin typeface="DIN-Regular" panose="020B0500000000000000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96D486-DFB8-4E1A-BE73-56EF7207CB18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1178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CA" sz="1800" b="1" dirty="0">
                <a:solidFill>
                  <a:srgbClr val="404040"/>
                </a:solidFill>
                <a:effectLst/>
                <a:latin typeface="DIN-Regular" panose="020B0500000000000000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Energy Consumption Savings for a 60W Light</a:t>
            </a:r>
            <a:endParaRPr lang="en-CA" sz="1800" dirty="0">
              <a:solidFill>
                <a:srgbClr val="404040"/>
              </a:solidFill>
              <a:effectLst/>
              <a:latin typeface="DIN-Regular" panose="020B05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>
              <a:lnSpc>
                <a:spcPct val="115000"/>
              </a:lnSpc>
              <a:spcAft>
                <a:spcPts val="600"/>
              </a:spcAft>
            </a:pPr>
            <a:r>
              <a:rPr lang="en-CA" sz="1800" dirty="0">
                <a:solidFill>
                  <a:srgbClr val="404040"/>
                </a:solidFill>
                <a:effectLst/>
                <a:latin typeface="DIN-Regular" panose="020B0500000000000000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(60 Watts) X [1-hour a day] X (365-days in a year) / [1000 conversion to kWh] = kWh savings/year</a:t>
            </a:r>
            <a:endParaRPr lang="en-CA" sz="1800" dirty="0">
              <a:effectLst/>
              <a:latin typeface="DIN-Regular" panose="020B0500000000000000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71550">
              <a:lnSpc>
                <a:spcPct val="115000"/>
              </a:lnSpc>
              <a:spcAft>
                <a:spcPts val="600"/>
              </a:spcAft>
            </a:pPr>
            <a:r>
              <a:rPr lang="en-CA" sz="1800" i="1" dirty="0">
                <a:solidFill>
                  <a:srgbClr val="404040"/>
                </a:solidFill>
                <a:effectLst/>
                <a:latin typeface="DIN-Regular" panose="020B0500000000000000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e.g.  A 60W light turned off for 1 hour/day =</a:t>
            </a:r>
            <a:endParaRPr lang="en-CA" sz="1800" dirty="0">
              <a:effectLst/>
              <a:latin typeface="DIN-Regular" panose="020B0500000000000000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71550">
              <a:lnSpc>
                <a:spcPct val="115000"/>
              </a:lnSpc>
              <a:spcAft>
                <a:spcPts val="600"/>
              </a:spcAft>
            </a:pPr>
            <a:r>
              <a:rPr lang="en-CA" sz="1800" i="1" dirty="0">
                <a:solidFill>
                  <a:srgbClr val="404040"/>
                </a:solidFill>
                <a:effectLst/>
                <a:latin typeface="DIN-Regular" panose="020B0500000000000000" pitchFamily="34" charset="0"/>
                <a:ea typeface="Calibri" panose="020F0502020204030204" pitchFamily="34" charset="0"/>
                <a:cs typeface="Calibri" panose="020F0502020204030204" pitchFamily="34" charset="0"/>
              </a:rPr>
              <a:t>[(60) X (1) X (365)] / 1000) = 21.9kWh savings for this light over a year</a:t>
            </a:r>
          </a:p>
          <a:p>
            <a:pPr marL="971550" indent="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CA" sz="1800" b="1" i="1" dirty="0">
                <a:solidFill>
                  <a:srgbClr val="404040"/>
                </a:solidFill>
                <a:effectLst/>
                <a:latin typeface="DIN-Regular" panose="020B0500000000000000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Conversion to days of TV watched</a:t>
            </a:r>
          </a:p>
          <a:p>
            <a:pPr marL="971550">
              <a:lnSpc>
                <a:spcPct val="115000"/>
              </a:lnSpc>
              <a:spcAft>
                <a:spcPts val="600"/>
              </a:spcAft>
            </a:pPr>
            <a:r>
              <a:rPr lang="en-CA" sz="1800" dirty="0">
                <a:solidFill>
                  <a:srgbClr val="404040"/>
                </a:solidFill>
                <a:effectLst/>
                <a:latin typeface="DIN-Regular" panose="020B0500000000000000" pitchFamily="34" charset="0"/>
                <a:ea typeface="Calibri" panose="020F0502020204030204" pitchFamily="34" charset="0"/>
                <a:cs typeface="Calibri" panose="020F0502020204030204" pitchFamily="34" charset="0"/>
              </a:rPr>
              <a:t>[(60 Watts) X [1-hour a day] X (365-days in a year) / [80-Wattage of an average TV screen]]/(24 Hours in a Day) = number of equivalent days of watching TV</a:t>
            </a:r>
            <a:endParaRPr lang="en-CA" sz="1800" dirty="0">
              <a:effectLst/>
              <a:latin typeface="DIN-Regular" panose="020B0500000000000000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71550">
              <a:lnSpc>
                <a:spcPct val="115000"/>
              </a:lnSpc>
              <a:spcAft>
                <a:spcPts val="600"/>
              </a:spcAft>
            </a:pPr>
            <a:r>
              <a:rPr lang="en-CA" sz="1800" i="1" dirty="0">
                <a:solidFill>
                  <a:srgbClr val="404040"/>
                </a:solidFill>
                <a:effectLst/>
                <a:latin typeface="DIN-Regular" panose="020B0500000000000000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e.g.  A 60W light turned off for 1 hour/day =</a:t>
            </a:r>
            <a:endParaRPr lang="en-CA" sz="1800" dirty="0">
              <a:effectLst/>
              <a:latin typeface="DIN-Regular" panose="020B0500000000000000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71550">
              <a:lnSpc>
                <a:spcPct val="115000"/>
              </a:lnSpc>
              <a:spcAft>
                <a:spcPts val="600"/>
              </a:spcAft>
            </a:pPr>
            <a:r>
              <a:rPr lang="en-CA" sz="1800" i="1" dirty="0">
                <a:solidFill>
                  <a:srgbClr val="404040"/>
                </a:solidFill>
                <a:effectLst/>
                <a:latin typeface="DIN-Regular" panose="020B0500000000000000" pitchFamily="34" charset="0"/>
                <a:ea typeface="Calibri" panose="020F0502020204030204" pitchFamily="34" charset="0"/>
                <a:cs typeface="Calibri" panose="020F0502020204030204" pitchFamily="34" charset="0"/>
              </a:rPr>
              <a:t>[[(60) X (1) X (365)] / 80)]/24 = 11 days for watching TV</a:t>
            </a:r>
          </a:p>
          <a:p>
            <a:pPr marL="971550" indent="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None/>
            </a:pPr>
            <a:endParaRPr lang="en-CA" sz="1800" dirty="0">
              <a:solidFill>
                <a:srgbClr val="404040"/>
              </a:solidFill>
              <a:effectLst/>
              <a:latin typeface="DIN-Regular" panose="020B05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>
              <a:lnSpc>
                <a:spcPct val="115000"/>
              </a:lnSpc>
              <a:spcAft>
                <a:spcPts val="600"/>
              </a:spcAft>
            </a:pPr>
            <a:endParaRPr lang="en-CA" sz="1800" i="1" dirty="0">
              <a:solidFill>
                <a:srgbClr val="404040"/>
              </a:solidFill>
              <a:effectLst/>
              <a:latin typeface="DIN-Regular" panose="020B0500000000000000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71550">
              <a:lnSpc>
                <a:spcPct val="115000"/>
              </a:lnSpc>
              <a:spcAft>
                <a:spcPts val="600"/>
              </a:spcAft>
            </a:pPr>
            <a:endParaRPr lang="en-CA" sz="1800" i="1" dirty="0">
              <a:solidFill>
                <a:srgbClr val="404040"/>
              </a:solidFill>
              <a:effectLst/>
              <a:latin typeface="DIN-Regular" panose="020B0500000000000000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71550">
              <a:lnSpc>
                <a:spcPct val="115000"/>
              </a:lnSpc>
              <a:spcAft>
                <a:spcPts val="600"/>
              </a:spcAft>
            </a:pPr>
            <a:endParaRPr lang="en-CA" sz="1800" dirty="0">
              <a:effectLst/>
              <a:latin typeface="DIN-Regular" panose="020B0500000000000000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96D486-DFB8-4E1A-BE73-56EF7207CB18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4644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2893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8321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1304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8186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9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1651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2014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8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5" indent="0">
              <a:buNone/>
              <a:defRPr sz="1800" b="1"/>
            </a:lvl3pPr>
            <a:lvl4pPr marL="1371577" indent="0">
              <a:buNone/>
              <a:defRPr sz="1600" b="1"/>
            </a:lvl4pPr>
            <a:lvl5pPr marL="1828770" indent="0">
              <a:buNone/>
              <a:defRPr sz="1600" b="1"/>
            </a:lvl5pPr>
            <a:lvl6pPr marL="2285962" indent="0">
              <a:buNone/>
              <a:defRPr sz="1600" b="1"/>
            </a:lvl6pPr>
            <a:lvl7pPr marL="2743154" indent="0">
              <a:buNone/>
              <a:defRPr sz="1600" b="1"/>
            </a:lvl7pPr>
            <a:lvl8pPr marL="3200346" indent="0">
              <a:buNone/>
              <a:defRPr sz="1600" b="1"/>
            </a:lvl8pPr>
            <a:lvl9pPr marL="365753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8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5" indent="0">
              <a:buNone/>
              <a:defRPr sz="1800" b="1"/>
            </a:lvl3pPr>
            <a:lvl4pPr marL="1371577" indent="0">
              <a:buNone/>
              <a:defRPr sz="1600" b="1"/>
            </a:lvl4pPr>
            <a:lvl5pPr marL="1828770" indent="0">
              <a:buNone/>
              <a:defRPr sz="1600" b="1"/>
            </a:lvl5pPr>
            <a:lvl6pPr marL="2285962" indent="0">
              <a:buNone/>
              <a:defRPr sz="1600" b="1"/>
            </a:lvl6pPr>
            <a:lvl7pPr marL="2743154" indent="0">
              <a:buNone/>
              <a:defRPr sz="1600" b="1"/>
            </a:lvl7pPr>
            <a:lvl8pPr marL="3200346" indent="0">
              <a:buNone/>
              <a:defRPr sz="1600" b="1"/>
            </a:lvl8pPr>
            <a:lvl9pPr marL="365753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4991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0463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77317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8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8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8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5" indent="0">
              <a:buNone/>
              <a:defRPr sz="1000"/>
            </a:lvl3pPr>
            <a:lvl4pPr marL="1371577" indent="0">
              <a:buNone/>
              <a:defRPr sz="900"/>
            </a:lvl4pPr>
            <a:lvl5pPr marL="1828770" indent="0">
              <a:buNone/>
              <a:defRPr sz="900"/>
            </a:lvl5pPr>
            <a:lvl6pPr marL="2285962" indent="0">
              <a:buNone/>
              <a:defRPr sz="900"/>
            </a:lvl6pPr>
            <a:lvl7pPr marL="2743154" indent="0">
              <a:buNone/>
              <a:defRPr sz="900"/>
            </a:lvl7pPr>
            <a:lvl8pPr marL="3200346" indent="0">
              <a:buNone/>
              <a:defRPr sz="900"/>
            </a:lvl8pPr>
            <a:lvl9pPr marL="365753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23097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192" indent="0">
              <a:buNone/>
              <a:defRPr sz="2800"/>
            </a:lvl2pPr>
            <a:lvl3pPr marL="914385" indent="0">
              <a:buNone/>
              <a:defRPr sz="2400"/>
            </a:lvl3pPr>
            <a:lvl4pPr marL="1371577" indent="0">
              <a:buNone/>
              <a:defRPr sz="2000"/>
            </a:lvl4pPr>
            <a:lvl5pPr marL="1828770" indent="0">
              <a:buNone/>
              <a:defRPr sz="2000"/>
            </a:lvl5pPr>
            <a:lvl6pPr marL="2285962" indent="0">
              <a:buNone/>
              <a:defRPr sz="2000"/>
            </a:lvl6pPr>
            <a:lvl7pPr marL="2743154" indent="0">
              <a:buNone/>
              <a:defRPr sz="2000"/>
            </a:lvl7pPr>
            <a:lvl8pPr marL="3200346" indent="0">
              <a:buNone/>
              <a:defRPr sz="2000"/>
            </a:lvl8pPr>
            <a:lvl9pPr marL="3657539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5" indent="0">
              <a:buNone/>
              <a:defRPr sz="1000"/>
            </a:lvl3pPr>
            <a:lvl4pPr marL="1371577" indent="0">
              <a:buNone/>
              <a:defRPr sz="900"/>
            </a:lvl4pPr>
            <a:lvl5pPr marL="1828770" indent="0">
              <a:buNone/>
              <a:defRPr sz="900"/>
            </a:lvl5pPr>
            <a:lvl6pPr marL="2285962" indent="0">
              <a:buNone/>
              <a:defRPr sz="900"/>
            </a:lvl6pPr>
            <a:lvl7pPr marL="2743154" indent="0">
              <a:buNone/>
              <a:defRPr sz="900"/>
            </a:lvl7pPr>
            <a:lvl8pPr marL="3200346" indent="0">
              <a:buNone/>
              <a:defRPr sz="900"/>
            </a:lvl8pPr>
            <a:lvl9pPr marL="365753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6777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1" y="8475135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5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5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7115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8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4" indent="-342894" algn="l" defTabSz="914385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7" indent="-285745" algn="l" defTabSz="914385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1" indent="-228596" algn="l" defTabSz="9143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74" indent="-228596" algn="l" defTabSz="914385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66" indent="-228596" algn="l" defTabSz="914385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58" indent="-228596" algn="l" defTabSz="9143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50" indent="-228596" algn="l" defTabSz="9143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43" indent="-228596" algn="l" defTabSz="9143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35" indent="-228596" algn="l" defTabSz="9143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2" algn="l" defTabSz="9143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5" algn="l" defTabSz="9143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7" algn="l" defTabSz="9143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0" algn="l" defTabSz="9143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62" algn="l" defTabSz="9143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54" algn="l" defTabSz="9143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46" algn="l" defTabSz="9143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39" algn="l" defTabSz="9143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58BCBCB-F319-447E-8D1D-B46259AF992C}"/>
              </a:ext>
            </a:extLst>
          </p:cNvPr>
          <p:cNvSpPr/>
          <p:nvPr/>
        </p:nvSpPr>
        <p:spPr>
          <a:xfrm>
            <a:off x="0" y="0"/>
            <a:ext cx="6858000" cy="7668344"/>
          </a:xfrm>
          <a:prstGeom prst="rect">
            <a:avLst/>
          </a:prstGeom>
          <a:solidFill>
            <a:srgbClr val="00A7EF"/>
          </a:solidFill>
          <a:ln>
            <a:solidFill>
              <a:srgbClr val="00A7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8DCF7A0-C8CF-4625-AE67-9C51ECFE9DE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47" y="7915513"/>
            <a:ext cx="1005210" cy="10052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3890" y="971600"/>
            <a:ext cx="5467398" cy="2398622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6600" b="1" dirty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Not in use?</a:t>
            </a:r>
          </a:p>
          <a:p>
            <a:pPr>
              <a:lnSpc>
                <a:spcPct val="114000"/>
              </a:lnSpc>
            </a:pPr>
            <a:r>
              <a:rPr lang="en-US" sz="6600" b="1" dirty="0">
                <a:solidFill>
                  <a:srgbClr val="00467F"/>
                </a:solidFill>
                <a:latin typeface="Futura Medium" charset="0"/>
                <a:ea typeface="Futura Medium" charset="0"/>
                <a:cs typeface="Futura Medium" charset="0"/>
              </a:rPr>
              <a:t>Turn it Off</a:t>
            </a:r>
            <a:endParaRPr lang="en-US" sz="6600" dirty="0">
              <a:solidFill>
                <a:srgbClr val="00467F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3890" y="3791736"/>
            <a:ext cx="3903044" cy="812033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2000" b="1" dirty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Turning off a light for one hour a day……</a:t>
            </a:r>
            <a:endParaRPr lang="en-US" sz="1400" b="1" dirty="0">
              <a:solidFill>
                <a:schemeClr val="bg1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98ABE75E-85B0-46B6-95C9-03A1B4B1BC1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814" y="7940066"/>
            <a:ext cx="1556792" cy="98065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7A0F573-6422-4C21-A363-4F9197D30445}"/>
              </a:ext>
            </a:extLst>
          </p:cNvPr>
          <p:cNvSpPr txBox="1"/>
          <p:nvPr/>
        </p:nvSpPr>
        <p:spPr>
          <a:xfrm>
            <a:off x="51063" y="10681"/>
            <a:ext cx="4026009" cy="786963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4400" dirty="0">
                <a:solidFill>
                  <a:srgbClr val="C00000"/>
                </a:solidFill>
                <a:latin typeface="Futura Medium" charset="0"/>
                <a:ea typeface="Futura Medium" charset="0"/>
                <a:cs typeface="Futura Medium" charset="0"/>
              </a:rPr>
              <a:t>Instructions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EF15D2-901D-4EC1-80B1-E68DDA4D5296}"/>
              </a:ext>
            </a:extLst>
          </p:cNvPr>
          <p:cNvSpPr txBox="1"/>
          <p:nvPr/>
        </p:nvSpPr>
        <p:spPr>
          <a:xfrm>
            <a:off x="6870104" y="7751172"/>
            <a:ext cx="29790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/>
              <a:t>Add your logo:</a:t>
            </a:r>
          </a:p>
          <a:p>
            <a:r>
              <a:rPr lang="en-CA" sz="1400" dirty="0"/>
              <a:t>Right click on the image, select change picture, select ‘From a file…’ and choose a jpeg or </a:t>
            </a:r>
            <a:r>
              <a:rPr lang="en-CA" sz="1400" dirty="0" err="1"/>
              <a:t>png</a:t>
            </a:r>
            <a:r>
              <a:rPr lang="en-CA" sz="1400" dirty="0"/>
              <a:t> image of your business logo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6AA67B-7D68-4155-8E18-E3F72965D766}"/>
              </a:ext>
            </a:extLst>
          </p:cNvPr>
          <p:cNvSpPr txBox="1"/>
          <p:nvPr/>
        </p:nvSpPr>
        <p:spPr>
          <a:xfrm>
            <a:off x="7014407" y="1928733"/>
            <a:ext cx="2295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/>
              <a:t>Edit text:</a:t>
            </a:r>
          </a:p>
          <a:p>
            <a:r>
              <a:rPr lang="en-CA" sz="1400" dirty="0"/>
              <a:t>Click in the text and edit text as needed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03ACC3-56AA-4979-8003-0989C672F921}"/>
              </a:ext>
            </a:extLst>
          </p:cNvPr>
          <p:cNvSpPr txBox="1"/>
          <p:nvPr/>
        </p:nvSpPr>
        <p:spPr>
          <a:xfrm>
            <a:off x="-2842563" y="5148064"/>
            <a:ext cx="28936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/>
              <a:t>Change background colour:</a:t>
            </a:r>
          </a:p>
          <a:p>
            <a:r>
              <a:rPr lang="en-CA" sz="1400" dirty="0"/>
              <a:t>Right click on the background, select Format Shape, select Fill and choose your preferred colour</a:t>
            </a:r>
            <a:endParaRPr lang="en-CA" sz="1400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B2A3AC0-02A9-4046-9BDC-13DCF0DF488D}"/>
              </a:ext>
            </a:extLst>
          </p:cNvPr>
          <p:cNvCxnSpPr>
            <a:cxnSpLocks/>
          </p:cNvCxnSpPr>
          <p:nvPr/>
        </p:nvCxnSpPr>
        <p:spPr>
          <a:xfrm flipV="1">
            <a:off x="-1139008" y="5841142"/>
            <a:ext cx="1511781" cy="457824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1264000-F5D5-4AC1-B879-DEAE76E57A1C}"/>
              </a:ext>
            </a:extLst>
          </p:cNvPr>
          <p:cNvSpPr txBox="1"/>
          <p:nvPr/>
        </p:nvSpPr>
        <p:spPr>
          <a:xfrm>
            <a:off x="6925579" y="3795911"/>
            <a:ext cx="333975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/>
              <a:t>Change vector images:</a:t>
            </a:r>
          </a:p>
          <a:p>
            <a:r>
              <a:rPr lang="en-CA" sz="1400" dirty="0"/>
              <a:t>Right click on the image, select change picture, select ‘From a file…’ and choose a vector </a:t>
            </a:r>
            <a:r>
              <a:rPr lang="en-CA" sz="1400" dirty="0" err="1"/>
              <a:t>png</a:t>
            </a:r>
            <a:r>
              <a:rPr lang="en-CA" sz="1400" dirty="0"/>
              <a:t> image of your choice or select ‘From Icons…’ and select a relevant image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2853ECA-3604-4004-9A91-96AA8E1220EF}"/>
              </a:ext>
            </a:extLst>
          </p:cNvPr>
          <p:cNvCxnSpPr>
            <a:cxnSpLocks/>
            <a:stCxn id="10" idx="1"/>
          </p:cNvCxnSpPr>
          <p:nvPr/>
        </p:nvCxnSpPr>
        <p:spPr>
          <a:xfrm flipH="1">
            <a:off x="6348034" y="8335948"/>
            <a:ext cx="522070" cy="20856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5EDE54F-9519-4CB0-BE6B-1D286411D4DE}"/>
              </a:ext>
            </a:extLst>
          </p:cNvPr>
          <p:cNvCxnSpPr>
            <a:cxnSpLocks/>
          </p:cNvCxnSpPr>
          <p:nvPr/>
        </p:nvCxnSpPr>
        <p:spPr>
          <a:xfrm flipH="1">
            <a:off x="5733972" y="4339801"/>
            <a:ext cx="1007396" cy="440758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4105B2B-037F-4A09-87C0-270048DFA00B}"/>
              </a:ext>
            </a:extLst>
          </p:cNvPr>
          <p:cNvCxnSpPr>
            <a:cxnSpLocks/>
            <a:stCxn id="11" idx="1"/>
          </p:cNvCxnSpPr>
          <p:nvPr/>
        </p:nvCxnSpPr>
        <p:spPr>
          <a:xfrm flipH="1">
            <a:off x="4606963" y="2298065"/>
            <a:ext cx="2407444" cy="292588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ED547BDA-9CA0-4EBE-B8FF-FE50CE331905}"/>
              </a:ext>
            </a:extLst>
          </p:cNvPr>
          <p:cNvSpPr txBox="1"/>
          <p:nvPr/>
        </p:nvSpPr>
        <p:spPr>
          <a:xfrm>
            <a:off x="-2893626" y="2839557"/>
            <a:ext cx="28936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/>
              <a:t>Calculate savings:</a:t>
            </a:r>
          </a:p>
          <a:p>
            <a:r>
              <a:rPr lang="en-CA" sz="1400" dirty="0"/>
              <a:t>See calculation formulas in the notes section of the poster to create your own campaign statistic</a:t>
            </a:r>
            <a:endParaRPr lang="en-CA" sz="1400" dirty="0">
              <a:solidFill>
                <a:srgbClr val="FF0000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248E672-A04E-47DF-8F84-E8027053197C}"/>
              </a:ext>
            </a:extLst>
          </p:cNvPr>
          <p:cNvCxnSpPr>
            <a:cxnSpLocks/>
          </p:cNvCxnSpPr>
          <p:nvPr/>
        </p:nvCxnSpPr>
        <p:spPr>
          <a:xfrm>
            <a:off x="-1190071" y="3990459"/>
            <a:ext cx="1562844" cy="149493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>
            <a:extLst>
              <a:ext uri="{FF2B5EF4-FFF2-40B4-BE49-F238E27FC236}">
                <a16:creationId xmlns:a16="http://schemas.microsoft.com/office/drawing/2014/main" id="{70911CAA-8CF2-4026-9144-4184FD1D382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048" y="4538173"/>
            <a:ext cx="3104411" cy="3104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285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58BCBCB-F319-447E-8D1D-B46259AF992C}"/>
              </a:ext>
            </a:extLst>
          </p:cNvPr>
          <p:cNvSpPr/>
          <p:nvPr/>
        </p:nvSpPr>
        <p:spPr>
          <a:xfrm>
            <a:off x="0" y="0"/>
            <a:ext cx="6858000" cy="7668344"/>
          </a:xfrm>
          <a:prstGeom prst="rect">
            <a:avLst/>
          </a:prstGeom>
          <a:solidFill>
            <a:srgbClr val="00A7EF"/>
          </a:solidFill>
          <a:ln>
            <a:solidFill>
              <a:srgbClr val="00A7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8DCF7A0-C8CF-4625-AE67-9C51ECFE9DE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47" y="7915513"/>
            <a:ext cx="1005210" cy="10052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3890" y="971600"/>
            <a:ext cx="5467398" cy="2398622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6600" b="1" dirty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Not in use?</a:t>
            </a:r>
          </a:p>
          <a:p>
            <a:pPr>
              <a:lnSpc>
                <a:spcPct val="114000"/>
              </a:lnSpc>
            </a:pPr>
            <a:r>
              <a:rPr lang="en-US" sz="6600" b="1" dirty="0">
                <a:solidFill>
                  <a:srgbClr val="00467F"/>
                </a:solidFill>
                <a:latin typeface="Futura Medium" charset="0"/>
                <a:ea typeface="Futura Medium" charset="0"/>
                <a:cs typeface="Futura Medium" charset="0"/>
              </a:rPr>
              <a:t>Turn it Off</a:t>
            </a:r>
            <a:endParaRPr lang="en-US" sz="6600" dirty="0">
              <a:solidFill>
                <a:srgbClr val="00467F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3890" y="3791736"/>
            <a:ext cx="3903044" cy="1581475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2000" b="1" dirty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Turning your computer off every night before you leave saves over 490 kWh or $54/year.</a:t>
            </a:r>
            <a:endParaRPr lang="en-US" sz="1400" b="1" dirty="0">
              <a:solidFill>
                <a:schemeClr val="bg1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pic>
        <p:nvPicPr>
          <p:cNvPr id="3" name="Picture 2" descr="Power with solid fill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 flipH="1">
            <a:off x="4221088" y="4716016"/>
            <a:ext cx="2386930" cy="2386930"/>
          </a:xfrm>
          <a:prstGeom prst="rect">
            <a:avLst/>
          </a:prstGeom>
        </p:spPr>
      </p:pic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98ABE75E-85B0-46B6-95C9-03A1B4B1BC1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814" y="7940066"/>
            <a:ext cx="1556792" cy="98065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B31ED9D-5228-4237-B9DF-8ADD1814D7B3}"/>
              </a:ext>
            </a:extLst>
          </p:cNvPr>
          <p:cNvSpPr txBox="1"/>
          <p:nvPr/>
        </p:nvSpPr>
        <p:spPr>
          <a:xfrm rot="20418398">
            <a:off x="225512" y="36319"/>
            <a:ext cx="4104456" cy="503872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400" dirty="0">
                <a:solidFill>
                  <a:srgbClr val="C00000"/>
                </a:solidFill>
                <a:latin typeface="Futura Medium" charset="0"/>
                <a:ea typeface="Futura Medium" charset="0"/>
                <a:cs typeface="Futura Medium" charset="0"/>
              </a:rPr>
              <a:t>[example]</a:t>
            </a:r>
          </a:p>
        </p:txBody>
      </p:sp>
    </p:spTree>
    <p:extLst>
      <p:ext uri="{BB962C8B-B14F-4D97-AF65-F5344CB8AC3E}">
        <p14:creationId xmlns:p14="http://schemas.microsoft.com/office/powerpoint/2010/main" val="2593222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88C271B-BAF4-4CF9-A4D9-55F9DFEEE82A}"/>
              </a:ext>
            </a:extLst>
          </p:cNvPr>
          <p:cNvSpPr/>
          <p:nvPr/>
        </p:nvSpPr>
        <p:spPr>
          <a:xfrm>
            <a:off x="0" y="0"/>
            <a:ext cx="6858000" cy="7668344"/>
          </a:xfrm>
          <a:prstGeom prst="rect">
            <a:avLst/>
          </a:prstGeom>
          <a:solidFill>
            <a:srgbClr val="00A7EF"/>
          </a:solidFill>
          <a:ln>
            <a:solidFill>
              <a:srgbClr val="00A7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553890" y="971600"/>
            <a:ext cx="5467398" cy="2398622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6600" b="1" dirty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Not in use?</a:t>
            </a:r>
          </a:p>
          <a:p>
            <a:pPr>
              <a:lnSpc>
                <a:spcPct val="114000"/>
              </a:lnSpc>
            </a:pPr>
            <a:r>
              <a:rPr lang="en-US" sz="6600" b="1" dirty="0">
                <a:solidFill>
                  <a:srgbClr val="00467F"/>
                </a:solidFill>
                <a:latin typeface="Futura Medium" charset="0"/>
                <a:ea typeface="Futura Medium" charset="0"/>
                <a:cs typeface="Futura Medium" charset="0"/>
              </a:rPr>
              <a:t>Turn it Off</a:t>
            </a:r>
            <a:endParaRPr lang="en-US" sz="6600" dirty="0">
              <a:solidFill>
                <a:srgbClr val="00467F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2696" y="3553087"/>
            <a:ext cx="3903044" cy="1966195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2000" b="1" dirty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Turning off a 60W light for one hour a day saves the same amount of energy in a year as it takes to watch TV for more than 11 days straight.</a:t>
            </a:r>
            <a:endParaRPr lang="en-US" sz="1400" b="1" dirty="0">
              <a:solidFill>
                <a:schemeClr val="bg1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048" y="4538173"/>
            <a:ext cx="3104411" cy="310441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D6DDF63-4B66-45CE-A761-7B60A922065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47" y="7915513"/>
            <a:ext cx="1005210" cy="1005210"/>
          </a:xfrm>
          <a:prstGeom prst="rect">
            <a:avLst/>
          </a:prstGeom>
        </p:spPr>
      </p:pic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41FAD14B-88A3-4C38-87F4-B96727CB34D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814" y="7940066"/>
            <a:ext cx="1556792" cy="98065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125C301-25C4-406E-ABB9-A0BBC99B4764}"/>
              </a:ext>
            </a:extLst>
          </p:cNvPr>
          <p:cNvSpPr txBox="1"/>
          <p:nvPr/>
        </p:nvSpPr>
        <p:spPr>
          <a:xfrm rot="20418398">
            <a:off x="225512" y="36319"/>
            <a:ext cx="4104456" cy="503872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400" dirty="0">
                <a:solidFill>
                  <a:srgbClr val="C00000"/>
                </a:solidFill>
                <a:latin typeface="Futura Medium" charset="0"/>
                <a:ea typeface="Futura Medium" charset="0"/>
                <a:cs typeface="Futura Medium" charset="0"/>
              </a:rPr>
              <a:t>[example]</a:t>
            </a:r>
          </a:p>
        </p:txBody>
      </p:sp>
    </p:spTree>
    <p:extLst>
      <p:ext uri="{BB962C8B-B14F-4D97-AF65-F5344CB8AC3E}">
        <p14:creationId xmlns:p14="http://schemas.microsoft.com/office/powerpoint/2010/main" val="2918535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hapter xmlns="7c6fe794-4771-45bc-949b-f2d19f8adbb8">Sustainability</Chapter>
    <Subchapter xmlns="7c6fe794-4771-45bc-949b-f2d19f8adbb8">Blinds</Subchapter>
    <Sub_x0020_sub_x0020_chapter xmlns="7c6fe794-4771-45bc-949b-f2d19f8adbb8">Tenant Toolkit</Sub_x0020_sub_x0020_chapter>
    <Content_x0020_Owner xmlns="7c6fe794-4771-45bc-949b-f2d19f8adbb8">Raffi, Phillip</Content_x0020_Owner>
    <TaxCatchAll xmlns="a1af39bb-b0bf-44e2-84e6-a113fdd2b1bc">
      <Value>140</Value>
      <Value>121</Value>
    </TaxCatchAll>
    <Prefix xmlns="7c6fe794-4771-45bc-949b-f2d19f8adbb8">SUST</Prefix>
    <Document_x0020_Type xmlns="7c6fe794-4771-45bc-949b-f2d19f8adbb8">REF</Document_x0020_Type>
    <f21c2c2690814cc984dacadae750db4d xmlns="a1af39bb-b0bf-44e2-84e6-a113fdd2b1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Property Management</TermName>
          <TermId xmlns="http://schemas.microsoft.com/office/infopath/2007/PartnerControls">709a0465-3476-4003-9f41-42f975fa716a</TermId>
        </TermInfo>
      </Terms>
    </f21c2c2690814cc984dacadae750db4d>
    <d046d94e2e9f4a2bb60017e85362a1dc xmlns="a1af39bb-b0bf-44e2-84e6-a113fdd2b1bc">
      <Terms xmlns="http://schemas.microsoft.com/office/infopath/2007/PartnerControls"/>
    </d046d94e2e9f4a2bb60017e85362a1dc>
    <PublishingExpirationDate xmlns="http://schemas.microsoft.com/sharepoint/v3" xsi:nil="true"/>
    <French xmlns="7c6fe794-4771-45bc-949b-f2d19f8adbb8">false</French>
    <e4684b9374b74823b28a278db9cef410 xmlns="a1af39bb-b0bf-44e2-84e6-a113fdd2b1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Real Estate Management Services</TermName>
          <TermId xmlns="http://schemas.microsoft.com/office/infopath/2007/PartnerControls">982192d4-0e3b-47be-b3c4-644ebdb3d876</TermId>
        </TermInfo>
      </Terms>
    </e4684b9374b74823b28a278db9cef410>
    <PublishingStartDate xmlns="http://schemas.microsoft.com/sharepoint/v3" xsi:nil="true"/>
    <cc2a3946988e4dbb896e2fa4e6fc7c5d xmlns="a1af39bb-b0bf-44e2-84e6-a113fdd2b1bc">
      <Terms xmlns="http://schemas.microsoft.com/office/infopath/2007/PartnerControls"/>
    </cc2a3946988e4dbb896e2fa4e6fc7c5d>
    <ColliersShowInRollup xmlns="a1af39bb-b0bf-44e2-84e6-a113fdd2b1bc">Yes</ColliersShowInRollup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63CBB1ADE77D4083F25BF163E81D5A" ma:contentTypeVersion="18" ma:contentTypeDescription="Create a new document." ma:contentTypeScope="" ma:versionID="866ab1b7b49c0b16ac61933c8e6492e8">
  <xsd:schema xmlns:xsd="http://www.w3.org/2001/XMLSchema" xmlns:xs="http://www.w3.org/2001/XMLSchema" xmlns:p="http://schemas.microsoft.com/office/2006/metadata/properties" xmlns:ns1="7c6fe794-4771-45bc-949b-f2d19f8adbb8" xmlns:ns2="http://schemas.microsoft.com/sharepoint/v3" xmlns:ns3="a1af39bb-b0bf-44e2-84e6-a113fdd2b1bc" targetNamespace="http://schemas.microsoft.com/office/2006/metadata/properties" ma:root="true" ma:fieldsID="3f50c5e9a3bb397bc8752a133ecb3e25" ns1:_="" ns2:_="" ns3:_="">
    <xsd:import namespace="7c6fe794-4771-45bc-949b-f2d19f8adbb8"/>
    <xsd:import namespace="http://schemas.microsoft.com/sharepoint/v3"/>
    <xsd:import namespace="a1af39bb-b0bf-44e2-84e6-a113fdd2b1bc"/>
    <xsd:element name="properties">
      <xsd:complexType>
        <xsd:sequence>
          <xsd:element name="documentManagement">
            <xsd:complexType>
              <xsd:all>
                <xsd:element ref="ns1:Prefix" minOccurs="0"/>
                <xsd:element ref="ns1:Document_x0020_Type"/>
                <xsd:element ref="ns1:Chapter"/>
                <xsd:element ref="ns1:Subchapter" minOccurs="0"/>
                <xsd:element ref="ns1:Sub_x0020_sub_x0020_chapter" minOccurs="0"/>
                <xsd:element ref="ns1:Content_x0020_Owner"/>
                <xsd:element ref="ns2:PublishingStartDate" minOccurs="0"/>
                <xsd:element ref="ns2:PublishingExpirationDate" minOccurs="0"/>
                <xsd:element ref="ns3:ColliersShowInRollup" minOccurs="0"/>
                <xsd:element ref="ns3:d046d94e2e9f4a2bb60017e85362a1dc" minOccurs="0"/>
                <xsd:element ref="ns3:TaxCatchAll" minOccurs="0"/>
                <xsd:element ref="ns3:e4684b9374b74823b28a278db9cef410" minOccurs="0"/>
                <xsd:element ref="ns3:cc2a3946988e4dbb896e2fa4e6fc7c5d" minOccurs="0"/>
                <xsd:element ref="ns3:f21c2c2690814cc984dacadae750db4d" minOccurs="0"/>
                <xsd:element ref="ns1:Frenc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6fe794-4771-45bc-949b-f2d19f8adbb8" elementFormDefault="qualified">
    <xsd:import namespace="http://schemas.microsoft.com/office/2006/documentManagement/types"/>
    <xsd:import namespace="http://schemas.microsoft.com/office/infopath/2007/PartnerControls"/>
    <xsd:element name="Prefix" ma:index="0" nillable="true" ma:displayName="Prefix" ma:format="Dropdown" ma:internalName="Prefix">
      <xsd:simpleType>
        <xsd:restriction base="dms:Choice">
          <xsd:enumeration value="ADMN"/>
          <xsd:enumeration value="ACCT"/>
          <xsd:enumeration value="COM"/>
          <xsd:enumeration value="INSP"/>
          <xsd:enumeration value="MKTG"/>
          <xsd:enumeration value="OHSE"/>
          <xsd:enumeration value="OPS"/>
          <xsd:enumeration value="PM"/>
          <xsd:enumeration value="RES"/>
          <xsd:enumeration value="SLI"/>
          <xsd:enumeration value="SUST"/>
          <xsd:enumeration value="SERV"/>
          <xsd:enumeration value="VEND"/>
          <xsd:enumeration value="Enter Choice #2"/>
          <xsd:enumeration value="Enter Choice #3"/>
        </xsd:restriction>
      </xsd:simpleType>
    </xsd:element>
    <xsd:element name="Document_x0020_Type" ma:index="3" ma:displayName="Doc Type" ma:format="Dropdown" ma:internalName="Document_x0020_Type">
      <xsd:simpleType>
        <xsd:restriction base="dms:Choice">
          <xsd:enumeration value="AGMT"/>
          <xsd:enumeration value="CHKL"/>
          <xsd:enumeration value="FORM"/>
          <xsd:enumeration value="POL"/>
          <xsd:enumeration value="PROC"/>
          <xsd:enumeration value="QRG"/>
          <xsd:enumeration value="REF"/>
          <xsd:enumeration value="RPT"/>
          <xsd:enumeration value="SMPL"/>
          <xsd:enumeration value="TEMP"/>
        </xsd:restriction>
      </xsd:simpleType>
    </xsd:element>
    <xsd:element name="Chapter" ma:index="4" ma:displayName="Chapter" ma:description="This is a chapter directory for the REMS SOP." ma:internalName="Chapter">
      <xsd:simpleType>
        <xsd:restriction base="dms:Text">
          <xsd:maxLength value="50"/>
        </xsd:restriction>
      </xsd:simpleType>
    </xsd:element>
    <xsd:element name="Subchapter" ma:index="5" nillable="true" ma:displayName="Subchapter" ma:internalName="Subchapter">
      <xsd:simpleType>
        <xsd:restriction base="dms:Text">
          <xsd:maxLength value="50"/>
        </xsd:restriction>
      </xsd:simpleType>
    </xsd:element>
    <xsd:element name="Sub_x0020_sub_x0020_chapter" ma:index="6" nillable="true" ma:displayName="Sub sub chapter" ma:internalName="Sub_x0020_sub_x0020_chapter">
      <xsd:simpleType>
        <xsd:restriction base="dms:Text">
          <xsd:maxLength value="255"/>
        </xsd:restriction>
      </xsd:simpleType>
    </xsd:element>
    <xsd:element name="Content_x0020_Owner" ma:index="7" ma:displayName="Content Owner" ma:default="Bedwell, Marina" ma:format="Dropdown" ma:internalName="Content_x0020_Owner">
      <xsd:simpleType>
        <xsd:restriction base="dms:Choice">
          <xsd:enumeration value="Adams, Scot"/>
          <xsd:enumeration value="Arthur, Nicky"/>
          <xsd:enumeration value="Beasant, David"/>
          <xsd:enumeration value="Bedwell, Marina"/>
          <xsd:enumeration value="Carreiro, Rob"/>
          <xsd:enumeration value="Chu, Johnny"/>
          <xsd:enumeration value="Cruz, Eugene"/>
          <xsd:enumeration value="Delaney, Diana"/>
          <xsd:enumeration value="Hassan, Myrna"/>
          <xsd:enumeration value="Heieis, Lesley"/>
          <xsd:enumeration value="Helsel, Scott"/>
          <xsd:enumeration value="Heppner, Daryl"/>
          <xsd:enumeration value="Kopilovic, Branka"/>
          <xsd:enumeration value="Liberatore, Silvia"/>
          <xsd:enumeration value="O'Dell, Rick"/>
          <xsd:enumeration value="Pal, Frank"/>
          <xsd:enumeration value="Raffi, Phillip"/>
          <xsd:enumeration value="Roller, Chuck"/>
          <xsd:enumeration value="Simon, Amy"/>
          <xsd:enumeration value="Taylor, Gord"/>
          <xsd:enumeration value="Vogel, Carmen"/>
          <xsd:enumeration value="Vuong, Amy"/>
          <xsd:enumeration value="Weinberger, Kiersten"/>
          <xsd:enumeration value="Yearwood, Allan"/>
          <xsd:enumeration value="REMS Controllers"/>
          <xsd:enumeration value="REMSAppSupportCanada"/>
          <xsd:enumeration value="REMSCanada.Banking"/>
        </xsd:restriction>
      </xsd:simpleType>
    </xsd:element>
    <xsd:element name="French" ma:index="26" nillable="true" ma:displayName="French?" ma:default="0" ma:internalName="French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af39bb-b0bf-44e2-84e6-a113fdd2b1bc" elementFormDefault="qualified">
    <xsd:import namespace="http://schemas.microsoft.com/office/2006/documentManagement/types"/>
    <xsd:import namespace="http://schemas.microsoft.com/office/infopath/2007/PartnerControls"/>
    <xsd:element name="ColliersShowInRollup" ma:index="12" nillable="true" ma:displayName="Show In Rollup Pages" ma:default="Yes" ma:format="RadioButtons" ma:internalName="ColliersShowInRollup">
      <xsd:simpleType>
        <xsd:restriction base="dms:Choice">
          <xsd:enumeration value="Yes"/>
          <xsd:enumeration value="No"/>
        </xsd:restriction>
      </xsd:simpleType>
    </xsd:element>
    <xsd:element name="d046d94e2e9f4a2bb60017e85362a1dc" ma:index="17" nillable="true" ma:taxonomy="true" ma:internalName="d046d94e2e9f4a2bb60017e85362a1dc" ma:taxonomyFieldName="ColliersLocation" ma:displayName="Location" ma:default="" ma:fieldId="{d046d94e-2e9f-4a2b-b600-17e85362a1dc}" ma:taxonomyMulti="true" ma:sspId="456eeb1b-80e2-4ff1-8060-d51a301cbee5" ma:termSetId="a1a0c6f4-0dba-4d56-bd6e-253f3d5e87e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0d085bfd-d254-46bb-bca9-2c0fdd6aaef7}" ma:internalName="TaxCatchAll" ma:showField="CatchAllData" ma:web="a1af39bb-b0bf-44e2-84e6-a113fdd2b1b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4684b9374b74823b28a278db9cef410" ma:index="19" nillable="true" ma:taxonomy="true" ma:internalName="e4684b9374b74823b28a278db9cef410" ma:taxonomyFieldName="ColliersServiceLine" ma:displayName="Service Line" ma:default="" ma:fieldId="{e4684b93-74b7-4823-b28a-278db9cef410}" ma:taxonomyMulti="true" ma:sspId="456eeb1b-80e2-4ff1-8060-d51a301cbee5" ma:termSetId="46eb3409-15b1-4c87-aca8-6fcc0f577a3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c2a3946988e4dbb896e2fa4e6fc7c5d" ma:index="20" nillable="true" ma:taxonomy="true" ma:internalName="cc2a3946988e4dbb896e2fa4e6fc7c5d" ma:taxonomyFieldName="ColliersAssetClass" ma:displayName="Asset Class" ma:default="" ma:fieldId="{cc2a3946-988e-4dbb-896e-2fa4e6fc7c5d}" ma:taxonomyMulti="true" ma:sspId="456eeb1b-80e2-4ff1-8060-d51a301cbee5" ma:termSetId="8ff5fe87-6aae-4300-8616-ebdee5c5e31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21c2c2690814cc984dacadae750db4d" ma:index="21" nillable="true" ma:taxonomy="true" ma:internalName="f21c2c2690814cc984dacadae750db4d" ma:taxonomyFieldName="ColliersDoorway" ma:displayName="Doorway" ma:default="" ma:fieldId="{f21c2c26-9081-4cc9-84da-cadae750db4d}" ma:taxonomyMulti="true" ma:sspId="456eeb1b-80e2-4ff1-8060-d51a301cbee5" ma:termSetId="e88e337e-32a4-46f8-8fa2-d067dfdaebe1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BE7EDEB-3105-46EC-A08C-3B998C82AED0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a1af39bb-b0bf-44e2-84e6-a113fdd2b1bc"/>
    <ds:schemaRef ds:uri="7c6fe794-4771-45bc-949b-f2d19f8adbb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D391344-3396-469B-8232-48765D7959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6fe794-4771-45bc-949b-f2d19f8adbb8"/>
    <ds:schemaRef ds:uri="http://schemas.microsoft.com/sharepoint/v3"/>
    <ds:schemaRef ds:uri="a1af39bb-b0bf-44e2-84e6-a113fdd2b1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0E2C9A6-ACA7-4544-8C16-462B6017AE0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496</Words>
  <Application>Microsoft Office PowerPoint</Application>
  <PresentationFormat>Letter Paper (8.5x11 in)</PresentationFormat>
  <Paragraphs>40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DIN-Regular</vt:lpstr>
      <vt:lpstr>Futura Medium</vt:lpstr>
      <vt:lpstr>Symbol</vt:lpstr>
      <vt:lpstr>Office Theme</vt:lpstr>
      <vt:lpstr>PowerPoint Presentation</vt:lpstr>
      <vt:lpstr>PowerPoint Presentation</vt:lpstr>
      <vt:lpstr>PowerPoint Presentation</vt:lpstr>
    </vt:vector>
  </TitlesOfParts>
  <Company>TurnLeaf Consulting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Blinds poster</dc:title>
  <dc:creator>Jennifer</dc:creator>
  <cp:lastModifiedBy>Christine Obee</cp:lastModifiedBy>
  <cp:revision>55</cp:revision>
  <cp:lastPrinted>2017-07-20T21:58:18Z</cp:lastPrinted>
  <dcterms:created xsi:type="dcterms:W3CDTF">2014-10-03T23:07:16Z</dcterms:created>
  <dcterms:modified xsi:type="dcterms:W3CDTF">2021-08-05T04:56:54Z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0x010100B363CBB1ADE77D4083F25BF163E81D5A</vt:lpwstr>
  </property>
  <property fmtid="{D5CDD505-2E9C-101B-9397-08002B2CF9AE}" pid="3" name="ColliersServiceLine">
    <vt:lpwstr>121;#Real Estate Management Services|982192d4-0e3b-47be-b3c4-644ebdb3d876</vt:lpwstr>
  </property>
  <property fmtid="{D5CDD505-2E9C-101B-9397-08002B2CF9AE}" pid="4" name="ColliersLocation">
    <vt:lpwstr/>
  </property>
  <property fmtid="{D5CDD505-2E9C-101B-9397-08002B2CF9AE}" pid="5" name="ColliersDoorway">
    <vt:lpwstr>140;#Property Management|709a0465-3476-4003-9f41-42f975fa716a</vt:lpwstr>
  </property>
  <property fmtid="{D5CDD505-2E9C-101B-9397-08002B2CF9AE}" pid="6" name="ColliersAssetClass">
    <vt:lpwstr/>
  </property>
</Properties>
</file>